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4"/>
  </p:notesMasterIdLst>
  <p:sldIdLst>
    <p:sldId id="256" r:id="rId2"/>
    <p:sldId id="282" r:id="rId3"/>
    <p:sldId id="314" r:id="rId4"/>
    <p:sldId id="296" r:id="rId5"/>
    <p:sldId id="304" r:id="rId6"/>
    <p:sldId id="306" r:id="rId7"/>
    <p:sldId id="308" r:id="rId8"/>
    <p:sldId id="307" r:id="rId9"/>
    <p:sldId id="309" r:id="rId10"/>
    <p:sldId id="310" r:id="rId11"/>
    <p:sldId id="311" r:id="rId12"/>
    <p:sldId id="312" r:id="rId13"/>
    <p:sldId id="313" r:id="rId14"/>
    <p:sldId id="315" r:id="rId15"/>
    <p:sldId id="297" r:id="rId16"/>
    <p:sldId id="298" r:id="rId17"/>
    <p:sldId id="299" r:id="rId18"/>
    <p:sldId id="300" r:id="rId19"/>
    <p:sldId id="301" r:id="rId20"/>
    <p:sldId id="316" r:id="rId21"/>
    <p:sldId id="283" r:id="rId22"/>
    <p:sldId id="289" r:id="rId23"/>
    <p:sldId id="284" r:id="rId24"/>
    <p:sldId id="302" r:id="rId25"/>
    <p:sldId id="285" r:id="rId26"/>
    <p:sldId id="287" r:id="rId27"/>
    <p:sldId id="286" r:id="rId28"/>
    <p:sldId id="288" r:id="rId29"/>
    <p:sldId id="292" r:id="rId30"/>
    <p:sldId id="293" r:id="rId31"/>
    <p:sldId id="295" r:id="rId32"/>
    <p:sldId id="294"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FBDCDF-1B81-4BFB-8185-7566EA56199B}">
  <a:tblStyle styleId="{2BFBDCDF-1B81-4BFB-8185-7566EA56199B}"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3200400" marR="0" indent="0" algn="l" rtl="0">
              <a:lnSpc>
                <a:spcPct val="100000"/>
              </a:lnSpc>
              <a:spcBef>
                <a:spcPts val="0"/>
              </a:spcBef>
              <a:spcAft>
                <a:spcPts val="0"/>
              </a:spcAft>
              <a:buClr>
                <a:srgbClr val="000000"/>
              </a:buClr>
              <a:buFont typeface="Arial"/>
              <a:buNone/>
              <a:defRPr/>
            </a:lvl7pPr>
            <a:lvl8pPr marL="4572000" marR="0" indent="0" algn="l" rtl="0">
              <a:lnSpc>
                <a:spcPct val="100000"/>
              </a:lnSpc>
              <a:spcBef>
                <a:spcPts val="0"/>
              </a:spcBef>
              <a:spcAft>
                <a:spcPts val="0"/>
              </a:spcAft>
              <a:buClr>
                <a:srgbClr val="000000"/>
              </a:buClr>
              <a:buFont typeface="Arial"/>
              <a:buNone/>
              <a:defRPr/>
            </a:lvl8pPr>
            <a:lvl9pPr marL="64008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3200400" marR="0" indent="0" algn="l" rtl="0">
              <a:lnSpc>
                <a:spcPct val="100000"/>
              </a:lnSpc>
              <a:spcBef>
                <a:spcPts val="0"/>
              </a:spcBef>
              <a:spcAft>
                <a:spcPts val="0"/>
              </a:spcAft>
              <a:buClr>
                <a:srgbClr val="000000"/>
              </a:buClr>
              <a:buFont typeface="Arial"/>
              <a:buNone/>
              <a:defRPr/>
            </a:lvl7pPr>
            <a:lvl8pPr marL="4572000" marR="0" indent="0" algn="l" rtl="0">
              <a:lnSpc>
                <a:spcPct val="100000"/>
              </a:lnSpc>
              <a:spcBef>
                <a:spcPts val="0"/>
              </a:spcBef>
              <a:spcAft>
                <a:spcPts val="0"/>
              </a:spcAft>
              <a:buClr>
                <a:srgbClr val="000000"/>
              </a:buClr>
              <a:buFont typeface="Arial"/>
              <a:buNone/>
              <a:defRPr/>
            </a:lvl8pPr>
            <a:lvl9pPr marL="64008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3200400" marR="0" indent="0" algn="l" rtl="0">
              <a:lnSpc>
                <a:spcPct val="100000"/>
              </a:lnSpc>
              <a:spcBef>
                <a:spcPts val="0"/>
              </a:spcBef>
              <a:spcAft>
                <a:spcPts val="0"/>
              </a:spcAft>
              <a:buClr>
                <a:srgbClr val="000000"/>
              </a:buClr>
              <a:buFont typeface="Arial"/>
              <a:buNone/>
              <a:defRPr/>
            </a:lvl7pPr>
            <a:lvl8pPr marL="4572000" marR="0" indent="0" algn="l" rtl="0">
              <a:lnSpc>
                <a:spcPct val="100000"/>
              </a:lnSpc>
              <a:spcBef>
                <a:spcPts val="0"/>
              </a:spcBef>
              <a:spcAft>
                <a:spcPts val="0"/>
              </a:spcAft>
              <a:buClr>
                <a:srgbClr val="000000"/>
              </a:buClr>
              <a:buFont typeface="Arial"/>
              <a:buNone/>
              <a:defRPr/>
            </a:lvl8pPr>
            <a:lvl9pPr marL="64008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rtl val="0"/>
              </a:defRPr>
            </a:lvl1pPr>
          </a:lstStyle>
          <a:p>
            <a:pPr marL="0" lvl="0" indent="0">
              <a:spcBef>
                <a:spcPts val="0"/>
              </a:spcBef>
              <a:buClr>
                <a:srgbClr val="000000"/>
              </a:buClr>
              <a:buSzPct val="25000"/>
              <a:buFont typeface="Arial"/>
              <a:buNone/>
            </a:pPr>
            <a:fld id="{00000000-1234-1234-1234-123412341234}" type="slidenum">
              <a:rPr lang="en-US"/>
              <a:t>‹N°›</a:t>
            </a:fld>
            <a:endParaRPr lang="en-US"/>
          </a:p>
        </p:txBody>
      </p:sp>
    </p:spTree>
    <p:extLst>
      <p:ext uri="{BB962C8B-B14F-4D97-AF65-F5344CB8AC3E}">
        <p14:creationId xmlns:p14="http://schemas.microsoft.com/office/powerpoint/2010/main" val="12167161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3" name="Shape 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77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lnSpc>
                <a:spcPct val="100000"/>
              </a:lnSpc>
              <a:spcBef>
                <a:spcPts val="0"/>
              </a:spcBef>
              <a:spcAft>
                <a:spcPts val="0"/>
              </a:spcAft>
              <a:defRPr/>
            </a:lvl3pPr>
            <a:lvl4pPr marL="0" marR="0" indent="0" algn="ctr" rtl="0">
              <a:lnSpc>
                <a:spcPct val="100000"/>
              </a:lnSpc>
              <a:spcBef>
                <a:spcPts val="0"/>
              </a:spcBef>
              <a:spcAft>
                <a:spcPts val="0"/>
              </a:spcAft>
              <a:defRPr/>
            </a:lvl4pPr>
            <a:lvl5pPr marL="0" marR="0" indent="0" algn="ctr" rtl="0">
              <a:lnSpc>
                <a:spcPct val="100000"/>
              </a:lnSpc>
              <a:spcBef>
                <a:spcPts val="0"/>
              </a:spcBef>
              <a:spcAft>
                <a:spcPts val="0"/>
              </a:spcAft>
              <a:defRPr/>
            </a:lvl5pPr>
            <a:lvl6pPr marL="0" marR="0" indent="0" algn="ctr" rtl="0">
              <a:lnSpc>
                <a:spcPct val="100000"/>
              </a:lnSpc>
              <a:spcBef>
                <a:spcPts val="0"/>
              </a:spcBef>
              <a:spcAft>
                <a:spcPts val="0"/>
              </a:spcAft>
              <a:defRPr/>
            </a:lvl6pPr>
            <a:lvl7pPr marL="0" marR="0" indent="0" algn="ctr" rtl="0">
              <a:lnSpc>
                <a:spcPct val="100000"/>
              </a:lnSpc>
              <a:spcBef>
                <a:spcPts val="0"/>
              </a:spcBef>
              <a:spcAft>
                <a:spcPts val="0"/>
              </a:spcAft>
              <a:defRPr/>
            </a:lvl7pPr>
            <a:lvl8pPr marL="0" marR="0" indent="0" algn="ctr" rtl="0">
              <a:lnSpc>
                <a:spcPct val="100000"/>
              </a:lnSpc>
              <a:spcBef>
                <a:spcPts val="0"/>
              </a:spcBef>
              <a:spcAft>
                <a:spcPts val="0"/>
              </a:spcAft>
              <a:defRPr/>
            </a:lvl8pPr>
            <a:lvl9pPr marL="0" marR="0" indent="0" algn="ctr" rtl="0">
              <a:lnSpc>
                <a:spcPct val="100000"/>
              </a:lnSpc>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59"/>
          </a:xfrm>
          <a:prstGeom prst="rect">
            <a:avLst/>
          </a:prstGeom>
          <a:noFill/>
          <a:ln>
            <a:noFill/>
          </a:ln>
        </p:spPr>
        <p:txBody>
          <a:bodyPr lIns="91425" tIns="91425" rIns="91425" bIns="91425" anchor="t" anchorCtr="0"/>
          <a:lstStyle>
            <a:lvl1pPr marL="342900" marR="0" indent="38100" algn="l" rtl="0">
              <a:lnSpc>
                <a:spcPct val="100000"/>
              </a:lnSpc>
              <a:spcBef>
                <a:spcPts val="640"/>
              </a:spcBef>
              <a:spcAft>
                <a:spcPts val="0"/>
              </a:spcAft>
              <a:buClr>
                <a:schemeClr val="dk1"/>
              </a:buClr>
              <a:buFont typeface="Arial"/>
              <a:buChar char="•"/>
              <a:defRPr/>
            </a:lvl1pPr>
            <a:lvl2pPr marL="742950" marR="0" indent="69850" algn="l" rtl="0">
              <a:lnSpc>
                <a:spcPct val="100000"/>
              </a:lnSpc>
              <a:spcBef>
                <a:spcPts val="560"/>
              </a:spcBef>
              <a:spcAft>
                <a:spcPts val="0"/>
              </a:spcAft>
              <a:buClr>
                <a:schemeClr val="dk1"/>
              </a:buClr>
              <a:buFont typeface="Arial"/>
              <a:buChar char="–"/>
              <a:defRPr/>
            </a:lvl2pPr>
            <a:lvl3pPr marL="1143000" marR="0" indent="101600" algn="l" rtl="0">
              <a:lnSpc>
                <a:spcPct val="100000"/>
              </a:lnSpc>
              <a:spcBef>
                <a:spcPts val="480"/>
              </a:spcBef>
              <a:spcAft>
                <a:spcPts val="0"/>
              </a:spcAft>
              <a:buClr>
                <a:schemeClr val="dk1"/>
              </a:buClr>
              <a:buFont typeface="Arial"/>
              <a:buChar char="•"/>
              <a:defRPr/>
            </a:lvl3pPr>
            <a:lvl4pPr marL="1600200" marR="0" indent="76200" algn="l" rtl="0">
              <a:lnSpc>
                <a:spcPct val="100000"/>
              </a:lnSpc>
              <a:spcBef>
                <a:spcPts val="400"/>
              </a:spcBef>
              <a:spcAft>
                <a:spcPts val="0"/>
              </a:spcAft>
              <a:buClr>
                <a:schemeClr val="dk1"/>
              </a:buClr>
              <a:buFont typeface="Arial"/>
              <a:buChar char="–"/>
              <a:defRPr/>
            </a:lvl4pPr>
            <a:lvl5pPr marL="2057400" marR="0" indent="76200" algn="l" rtl="0">
              <a:lnSpc>
                <a:spcPct val="100000"/>
              </a:lnSpc>
              <a:spcBef>
                <a:spcPts val="40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3429000" marR="0" indent="76200" algn="l" rtl="0">
              <a:lnSpc>
                <a:spcPct val="100000"/>
              </a:lnSpc>
              <a:spcBef>
                <a:spcPts val="400"/>
              </a:spcBef>
              <a:spcAft>
                <a:spcPts val="0"/>
              </a:spcAft>
              <a:buClr>
                <a:schemeClr val="dk1"/>
              </a:buClr>
              <a:buFont typeface="Arial"/>
              <a:buChar char="»"/>
              <a:defRPr/>
            </a:lvl7pPr>
            <a:lvl8pPr marL="4800600" marR="0" indent="76200" algn="l" rtl="0">
              <a:lnSpc>
                <a:spcPct val="100000"/>
              </a:lnSpc>
              <a:spcBef>
                <a:spcPts val="400"/>
              </a:spcBef>
              <a:spcAft>
                <a:spcPts val="0"/>
              </a:spcAft>
              <a:buClr>
                <a:schemeClr val="dk1"/>
              </a:buClr>
              <a:buFont typeface="Arial"/>
              <a:buChar char="»"/>
              <a:defRPr/>
            </a:lvl8pPr>
            <a:lvl9pPr marL="6629400" marR="0" indent="762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3200400" marR="0" indent="0" algn="l" rtl="0">
              <a:lnSpc>
                <a:spcPct val="100000"/>
              </a:lnSpc>
              <a:spcBef>
                <a:spcPts val="0"/>
              </a:spcBef>
              <a:spcAft>
                <a:spcPts val="0"/>
              </a:spcAft>
              <a:buClr>
                <a:srgbClr val="000000"/>
              </a:buClr>
              <a:buFont typeface="Arial"/>
              <a:buNone/>
              <a:defRPr/>
            </a:lvl7pPr>
            <a:lvl8pPr marL="4572000" marR="0" indent="0" algn="l" rtl="0">
              <a:lnSpc>
                <a:spcPct val="100000"/>
              </a:lnSpc>
              <a:spcBef>
                <a:spcPts val="0"/>
              </a:spcBef>
              <a:spcAft>
                <a:spcPts val="0"/>
              </a:spcAft>
              <a:buClr>
                <a:srgbClr val="000000"/>
              </a:buClr>
              <a:buFont typeface="Arial"/>
              <a:buNone/>
              <a:defRPr/>
            </a:lvl8pPr>
            <a:lvl9pPr marL="64008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3200400" marR="0" indent="0" algn="l" rtl="0">
              <a:lnSpc>
                <a:spcPct val="100000"/>
              </a:lnSpc>
              <a:spcBef>
                <a:spcPts val="0"/>
              </a:spcBef>
              <a:spcAft>
                <a:spcPts val="0"/>
              </a:spcAft>
              <a:buClr>
                <a:srgbClr val="000000"/>
              </a:buClr>
              <a:buFont typeface="Arial"/>
              <a:buNone/>
              <a:defRPr/>
            </a:lvl7pPr>
            <a:lvl8pPr marL="4572000" marR="0" indent="0" algn="l" rtl="0">
              <a:lnSpc>
                <a:spcPct val="100000"/>
              </a:lnSpc>
              <a:spcBef>
                <a:spcPts val="0"/>
              </a:spcBef>
              <a:spcAft>
                <a:spcPts val="0"/>
              </a:spcAft>
              <a:buClr>
                <a:srgbClr val="000000"/>
              </a:buClr>
              <a:buFont typeface="Arial"/>
              <a:buNone/>
              <a:defRPr/>
            </a:lvl8pPr>
            <a:lvl9pPr marL="64008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553200" y="6245225"/>
            <a:ext cx="2133598"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rtl val="0"/>
              </a:defRPr>
            </a:lvl1pPr>
          </a:lstStyle>
          <a:p>
            <a:pPr marL="0" lvl="0" indent="0">
              <a:spcBef>
                <a:spcPts val="0"/>
              </a:spcBef>
              <a:buClr>
                <a:schemeClr val="dk1"/>
              </a:buClr>
              <a:buSzPct val="25000"/>
              <a:buFont typeface="Arial"/>
              <a:buNone/>
            </a:pPr>
            <a:fld id="{00000000-1234-1234-1234-123412341234}" type="slidenum">
              <a:rPr lang="en-US"/>
              <a:t>‹N°›</a:t>
            </a:fld>
            <a:endParaRPr lang="en-US"/>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9450" y="808037"/>
            <a:ext cx="8004300" cy="1584300"/>
          </a:xfrm>
          <a:prstGeom prst="rect">
            <a:avLst/>
          </a:prstGeom>
          <a:noFill/>
          <a:ln>
            <a:noFill/>
          </a:ln>
        </p:spPr>
      </p:pic>
      <p:sp>
        <p:nvSpPr>
          <p:cNvPr id="18" name="Shape 18"/>
          <p:cNvSpPr txBox="1"/>
          <p:nvPr/>
        </p:nvSpPr>
        <p:spPr>
          <a:xfrm>
            <a:off x="468312" y="3141659"/>
            <a:ext cx="8280399" cy="1981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9CC00"/>
              </a:buClr>
              <a:buSzPct val="25000"/>
              <a:buFont typeface="Arial"/>
              <a:buNone/>
            </a:pPr>
            <a:r>
              <a:rPr lang="en-US" sz="3500" b="1" i="0" u="none" strike="noStrike" cap="none" baseline="0" dirty="0" smtClean="0">
                <a:solidFill>
                  <a:srgbClr val="99CC00"/>
                </a:solidFill>
                <a:latin typeface="Arial"/>
                <a:ea typeface="Arial"/>
                <a:cs typeface="Arial"/>
                <a:sym typeface="Arial"/>
                <a:rtl val="0"/>
              </a:rPr>
              <a:t>03 Mars</a:t>
            </a:r>
            <a:r>
              <a:rPr lang="en-US" sz="3500" b="1" i="0" u="none" strike="noStrike" cap="none" dirty="0" smtClean="0">
                <a:solidFill>
                  <a:srgbClr val="99CC00"/>
                </a:solidFill>
                <a:latin typeface="Arial"/>
                <a:ea typeface="Arial"/>
                <a:cs typeface="Arial"/>
                <a:sym typeface="Arial"/>
                <a:rtl val="0"/>
              </a:rPr>
              <a:t> </a:t>
            </a:r>
            <a:r>
              <a:rPr lang="en-US" sz="3500" b="1" i="0" u="none" strike="noStrike" cap="none" baseline="0" dirty="0" smtClean="0">
                <a:solidFill>
                  <a:srgbClr val="99CC00"/>
                </a:solidFill>
                <a:latin typeface="Arial"/>
                <a:ea typeface="Arial"/>
                <a:cs typeface="Arial"/>
                <a:sym typeface="Arial"/>
                <a:rtl val="0"/>
              </a:rPr>
              <a:t>2018</a:t>
            </a:r>
            <a:endParaRPr lang="en-US" sz="3500" b="1" i="0" u="none" strike="noStrike" cap="none" baseline="0" dirty="0">
              <a:solidFill>
                <a:srgbClr val="99CC00"/>
              </a:solidFill>
              <a:latin typeface="Arial"/>
              <a:ea typeface="Arial"/>
              <a:cs typeface="Arial"/>
              <a:sym typeface="Arial"/>
              <a:rtl val="0"/>
            </a:endParaRPr>
          </a:p>
          <a:p>
            <a:pPr marL="0" marR="0" lvl="0" indent="0" algn="ctr" rtl="0">
              <a:lnSpc>
                <a:spcPct val="100000"/>
              </a:lnSpc>
              <a:spcBef>
                <a:spcPts val="0"/>
              </a:spcBef>
              <a:spcAft>
                <a:spcPts val="0"/>
              </a:spcAft>
              <a:buClr>
                <a:schemeClr val="dk1"/>
              </a:buClr>
              <a:buFont typeface="Arial"/>
              <a:buNone/>
            </a:pPr>
            <a:endParaRPr sz="3500" b="1" i="0" u="none" strike="noStrike" cap="none" baseline="0" dirty="0">
              <a:solidFill>
                <a:srgbClr val="99CC00"/>
              </a:solidFill>
              <a:latin typeface="Arial"/>
              <a:ea typeface="Arial"/>
              <a:cs typeface="Arial"/>
              <a:sym typeface="Arial"/>
              <a:rtl val="0"/>
            </a:endParaRPr>
          </a:p>
          <a:p>
            <a:pPr marL="0" marR="0" lvl="0" indent="0" algn="ctr" rtl="0">
              <a:lnSpc>
                <a:spcPct val="100000"/>
              </a:lnSpc>
              <a:spcBef>
                <a:spcPts val="0"/>
              </a:spcBef>
              <a:spcAft>
                <a:spcPts val="0"/>
              </a:spcAft>
              <a:buClr>
                <a:srgbClr val="006600"/>
              </a:buClr>
              <a:buSzPct val="25000"/>
              <a:buFont typeface="Arial"/>
              <a:buNone/>
            </a:pPr>
            <a:r>
              <a:rPr lang="en-US" sz="5400" b="1" i="0" u="none" strike="noStrike" cap="none" baseline="0" dirty="0">
                <a:solidFill>
                  <a:srgbClr val="006600"/>
                </a:solidFill>
                <a:latin typeface="Arial"/>
                <a:ea typeface="Arial"/>
                <a:cs typeface="Arial"/>
                <a:sym typeface="Arial"/>
                <a:rtl val="0"/>
              </a:rPr>
              <a:t>Assemblée</a:t>
            </a:r>
            <a:r>
              <a:rPr lang="en-US" sz="5400" b="0" i="0" u="none" strike="noStrike" cap="none" baseline="0" dirty="0">
                <a:solidFill>
                  <a:srgbClr val="006600"/>
                </a:solidFill>
                <a:latin typeface="Arial"/>
                <a:ea typeface="Arial"/>
                <a:cs typeface="Arial"/>
                <a:sym typeface="Arial"/>
                <a:rtl val="0"/>
              </a:rPr>
              <a:t> </a:t>
            </a:r>
            <a:r>
              <a:rPr lang="en-US" sz="5400" b="1" i="0" u="none" strike="noStrike" cap="none" baseline="0" dirty="0" err="1">
                <a:solidFill>
                  <a:srgbClr val="006600"/>
                </a:solidFill>
                <a:latin typeface="Arial"/>
                <a:ea typeface="Arial"/>
                <a:cs typeface="Arial"/>
                <a:sym typeface="Arial"/>
                <a:rtl val="0"/>
              </a:rPr>
              <a:t>générale</a:t>
            </a:r>
            <a:endParaRPr lang="en-US" sz="5400" b="1" i="0" u="none" strike="noStrike" cap="none" baseline="0" dirty="0">
              <a:solidFill>
                <a:srgbClr val="006600"/>
              </a:solidFill>
              <a:latin typeface="Arial"/>
              <a:ea typeface="Arial"/>
              <a:cs typeface="Arial"/>
              <a:sym typeface="Arial"/>
              <a:rtl val="0"/>
            </a:endParaRPr>
          </a:p>
        </p:txBody>
      </p:sp>
      <p:sp>
        <p:nvSpPr>
          <p:cNvPr id="19" name="Shape 19"/>
          <p:cNvSpPr/>
          <p:nvPr/>
        </p:nvSpPr>
        <p:spPr>
          <a:xfrm>
            <a:off x="679450" y="1822050"/>
            <a:ext cx="3268798" cy="256500"/>
          </a:xfrm>
          <a:prstGeom prst="rect">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0" name="Shape 20"/>
          <p:cNvSpPr txBox="1"/>
          <p:nvPr/>
        </p:nvSpPr>
        <p:spPr>
          <a:xfrm>
            <a:off x="337351" y="1822050"/>
            <a:ext cx="3918424" cy="256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100" b="0" i="1" u="none" strike="noStrike" cap="none" baseline="0" dirty="0" err="1">
                <a:solidFill>
                  <a:schemeClr val="dk1"/>
                </a:solidFill>
                <a:latin typeface="Calibri" panose="020F0502020204030204" pitchFamily="34" charset="0"/>
                <a:ea typeface="Georgia"/>
                <a:cs typeface="Calibri" panose="020F0502020204030204" pitchFamily="34" charset="0"/>
                <a:sym typeface="Georgia"/>
                <a:rtl val="0"/>
              </a:rPr>
              <a:t>Espace</a:t>
            </a:r>
            <a:r>
              <a:rPr lang="en-US" sz="1100" b="0" i="1" u="none" strike="noStrike" cap="none" baseline="0" dirty="0">
                <a:solidFill>
                  <a:schemeClr val="dk1"/>
                </a:solidFill>
                <a:latin typeface="Calibri" panose="020F0502020204030204" pitchFamily="34" charset="0"/>
                <a:ea typeface="Georgia"/>
                <a:cs typeface="Calibri" panose="020F0502020204030204" pitchFamily="34" charset="0"/>
                <a:sym typeface="Georgia"/>
                <a:rtl val="0"/>
              </a:rPr>
              <a:t> social : 97 Rue Pierre </a:t>
            </a:r>
            <a:r>
              <a:rPr lang="en-US" sz="1100" b="0" i="1" u="none" strike="noStrike" cap="none" baseline="0" dirty="0" err="1">
                <a:solidFill>
                  <a:schemeClr val="dk1"/>
                </a:solidFill>
                <a:latin typeface="Calibri" panose="020F0502020204030204" pitchFamily="34" charset="0"/>
                <a:ea typeface="Georgia"/>
                <a:cs typeface="Calibri" panose="020F0502020204030204" pitchFamily="34" charset="0"/>
                <a:sym typeface="Georgia"/>
                <a:rtl val="0"/>
              </a:rPr>
              <a:t>Frénéat</a:t>
            </a:r>
            <a:r>
              <a:rPr lang="en-US" sz="1100" b="0" i="1" u="none" strike="noStrike" cap="none" baseline="0" dirty="0">
                <a:solidFill>
                  <a:schemeClr val="dk1"/>
                </a:solidFill>
                <a:latin typeface="Calibri" panose="020F0502020204030204" pitchFamily="34" charset="0"/>
                <a:ea typeface="Georgia"/>
                <a:cs typeface="Calibri" panose="020F0502020204030204" pitchFamily="34" charset="0"/>
                <a:sym typeface="Georgia"/>
                <a:rtl val="0"/>
              </a:rPr>
              <a:t>  42210 </a:t>
            </a:r>
            <a:r>
              <a:rPr lang="en-US" sz="1100" b="0" i="1" u="none" strike="noStrike" cap="none" baseline="0" dirty="0" err="1">
                <a:solidFill>
                  <a:schemeClr val="dk1"/>
                </a:solidFill>
                <a:latin typeface="Calibri" panose="020F0502020204030204" pitchFamily="34" charset="0"/>
                <a:ea typeface="Georgia"/>
                <a:cs typeface="Calibri" panose="020F0502020204030204" pitchFamily="34" charset="0"/>
                <a:sym typeface="Georgia"/>
                <a:rtl val="0"/>
              </a:rPr>
              <a:t>Montrond</a:t>
            </a:r>
            <a:r>
              <a:rPr lang="en-US" sz="1100" b="0" i="1" u="none" strike="noStrike" cap="none" baseline="0" dirty="0">
                <a:solidFill>
                  <a:schemeClr val="dk1"/>
                </a:solidFill>
                <a:latin typeface="Calibri" panose="020F0502020204030204" pitchFamily="34" charset="0"/>
                <a:ea typeface="Georgia"/>
                <a:cs typeface="Calibri" panose="020F0502020204030204" pitchFamily="34" charset="0"/>
                <a:sym typeface="Georgia"/>
                <a:rtl val="0"/>
              </a:rPr>
              <a:t> les </a:t>
            </a:r>
            <a:r>
              <a:rPr lang="en-US" sz="1100" b="0" i="1" u="none" strike="noStrike" cap="none" baseline="0" dirty="0" err="1">
                <a:solidFill>
                  <a:schemeClr val="dk1"/>
                </a:solidFill>
                <a:latin typeface="Calibri" panose="020F0502020204030204" pitchFamily="34" charset="0"/>
                <a:ea typeface="Georgia"/>
                <a:cs typeface="Calibri" panose="020F0502020204030204" pitchFamily="34" charset="0"/>
                <a:sym typeface="Georgia"/>
                <a:rtl val="0"/>
              </a:rPr>
              <a:t>Bains</a:t>
            </a:r>
            <a:endParaRPr lang="en-US" sz="1100" b="0" i="1" u="none" strike="noStrike" cap="none" baseline="0" dirty="0">
              <a:solidFill>
                <a:schemeClr val="dk1"/>
              </a:solidFill>
              <a:latin typeface="Calibri" panose="020F0502020204030204" pitchFamily="34" charset="0"/>
              <a:ea typeface="Georgia"/>
              <a:cs typeface="Calibri" panose="020F0502020204030204" pitchFamily="34" charset="0"/>
              <a:sym typeface="Georgia"/>
              <a:rtl val="0"/>
            </a:endParaRPr>
          </a:p>
          <a:p>
            <a:pPr marL="0" marR="0" lvl="0" indent="0" algn="l" rtl="0">
              <a:lnSpc>
                <a:spcPct val="100000"/>
              </a:lnSpc>
              <a:spcBef>
                <a:spcPts val="0"/>
              </a:spcBef>
              <a:spcAft>
                <a:spcPts val="0"/>
              </a:spcAft>
              <a:buClr>
                <a:srgbClr val="000000"/>
              </a:buClr>
              <a:buFont typeface="Arial"/>
              <a:buNone/>
            </a:pPr>
            <a:endParaRPr sz="1800" b="1" i="0" u="none" strike="noStrike" cap="none" baseline="0" dirty="0">
              <a:solidFill>
                <a:srgbClr val="008000"/>
              </a:solidFill>
              <a:latin typeface="Arial"/>
              <a:ea typeface="Arial"/>
              <a:cs typeface="Arial"/>
              <a:sym typeface="Arial"/>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5" name="Rectangle 4"/>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
        <p:nvSpPr>
          <p:cNvPr id="2" name="Rectangle 1"/>
          <p:cNvSpPr/>
          <p:nvPr/>
        </p:nvSpPr>
        <p:spPr>
          <a:xfrm>
            <a:off x="199746" y="976804"/>
            <a:ext cx="8817835" cy="3139321"/>
          </a:xfrm>
          <a:prstGeom prst="rect">
            <a:avLst/>
          </a:prstGeom>
        </p:spPr>
        <p:txBody>
          <a:bodyPr wrap="square">
            <a:spAutoFit/>
          </a:bodyPr>
          <a:lstStyle/>
          <a:p>
            <a:r>
              <a:rPr lang="fr-FR" sz="1800" dirty="0"/>
              <a:t>Je viens de l’évoquer; nous continuons à organiser des balades mensuelles de mars </a:t>
            </a:r>
            <a:r>
              <a:rPr lang="fr-FR" sz="1800" dirty="0" smtClean="0"/>
              <a:t>à octobre </a:t>
            </a:r>
            <a:r>
              <a:rPr lang="fr-FR" sz="1800" dirty="0"/>
              <a:t>afin de faire découvrir à nos adhérents qu’il est possible de se balader ou d’aller </a:t>
            </a:r>
            <a:r>
              <a:rPr lang="fr-FR" sz="1800" dirty="0" smtClean="0"/>
              <a:t>faire </a:t>
            </a:r>
            <a:r>
              <a:rPr lang="fr-FR" sz="1800" dirty="0"/>
              <a:t>ses courses, de se rendre à son travail, de rejoindre son école, son collège, </a:t>
            </a:r>
            <a:r>
              <a:rPr lang="fr-FR" sz="1800" dirty="0" smtClean="0"/>
              <a:t>son lycée</a:t>
            </a:r>
            <a:r>
              <a:rPr lang="fr-FR" sz="1800" dirty="0"/>
              <a:t>, à vélo, en famille, en toute sécurité, sur des petites routes ou des chemins </a:t>
            </a:r>
            <a:r>
              <a:rPr lang="fr-FR" sz="1800" dirty="0" smtClean="0"/>
              <a:t>praticables </a:t>
            </a:r>
            <a:r>
              <a:rPr lang="fr-FR" sz="1800" dirty="0"/>
              <a:t>et, par ce moyen, d’accéder aux commerces, aux entreprises, aux </a:t>
            </a:r>
            <a:r>
              <a:rPr lang="fr-FR" sz="1800" dirty="0" smtClean="0"/>
              <a:t>établissements </a:t>
            </a:r>
            <a:r>
              <a:rPr lang="fr-FR" sz="1800" dirty="0"/>
              <a:t>d’éducation, aux sites touristiques les plus importants du département. </a:t>
            </a:r>
            <a:r>
              <a:rPr lang="fr-FR" sz="1800" dirty="0" smtClean="0"/>
              <a:t>La mobilité </a:t>
            </a:r>
            <a:r>
              <a:rPr lang="fr-FR" sz="1800" dirty="0"/>
              <a:t>à vélo est possible, elle est bonne pour la santé et elle fait prendre </a:t>
            </a:r>
            <a:r>
              <a:rPr lang="fr-FR" sz="1800" dirty="0" smtClean="0"/>
              <a:t>conscience aux </a:t>
            </a:r>
            <a:r>
              <a:rPr lang="fr-FR" sz="1800" dirty="0"/>
              <a:t>participants que certains aménagements cyclables permettraient d’augmenter </a:t>
            </a:r>
            <a:r>
              <a:rPr lang="fr-FR" sz="1800" dirty="0" smtClean="0"/>
              <a:t>la sécurité </a:t>
            </a:r>
            <a:r>
              <a:rPr lang="fr-FR" sz="1800" dirty="0"/>
              <a:t>et le confort. C’est le but recherché à travers ces balades : développer la </a:t>
            </a:r>
            <a:r>
              <a:rPr lang="fr-FR" sz="1800" dirty="0" smtClean="0"/>
              <a:t>pratique cycliste </a:t>
            </a:r>
            <a:r>
              <a:rPr lang="fr-FR" sz="1800" dirty="0"/>
              <a:t>autre que sportive et mettre l’accent sur les aménagements déjà réalisés ou </a:t>
            </a:r>
            <a:r>
              <a:rPr lang="fr-FR" sz="1800" dirty="0" smtClean="0"/>
              <a:t>qui pourraient </a:t>
            </a:r>
            <a:r>
              <a:rPr lang="fr-FR" sz="1800" dirty="0"/>
              <a:t>l’être. </a:t>
            </a:r>
          </a:p>
        </p:txBody>
      </p:sp>
      <p:pic>
        <p:nvPicPr>
          <p:cNvPr id="6" name="Imag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6739" y="4116125"/>
            <a:ext cx="3514536" cy="2676616"/>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8268" y="4116125"/>
            <a:ext cx="4764966" cy="2676616"/>
          </a:xfrm>
          <a:prstGeom prst="rect">
            <a:avLst/>
          </a:prstGeom>
        </p:spPr>
      </p:pic>
    </p:spTree>
    <p:extLst>
      <p:ext uri="{BB962C8B-B14F-4D97-AF65-F5344CB8AC3E}">
        <p14:creationId xmlns:p14="http://schemas.microsoft.com/office/powerpoint/2010/main" val="198050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5" name="Rectangle 4"/>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
        <p:nvSpPr>
          <p:cNvPr id="2" name="Rectangle 1"/>
          <p:cNvSpPr/>
          <p:nvPr/>
        </p:nvSpPr>
        <p:spPr>
          <a:xfrm>
            <a:off x="199747" y="1184296"/>
            <a:ext cx="8817835" cy="2308324"/>
          </a:xfrm>
          <a:prstGeom prst="rect">
            <a:avLst/>
          </a:prstGeom>
        </p:spPr>
        <p:txBody>
          <a:bodyPr wrap="square">
            <a:spAutoFit/>
          </a:bodyPr>
          <a:lstStyle/>
          <a:p>
            <a:r>
              <a:rPr lang="fr-FR" sz="1800" dirty="0"/>
              <a:t>En 2018, nous insisterons donc sur ce dernier point en l’illustrant par </a:t>
            </a:r>
            <a:r>
              <a:rPr lang="fr-FR" sz="1800" dirty="0" smtClean="0"/>
              <a:t>ce qui </a:t>
            </a:r>
            <a:r>
              <a:rPr lang="fr-FR" sz="1800" dirty="0"/>
              <a:t>a été réalisé (à Feurs par exemple) ou par des projets qui débutent (schéma </a:t>
            </a:r>
            <a:r>
              <a:rPr lang="fr-FR" sz="1800" dirty="0" smtClean="0"/>
              <a:t>cyclable de </a:t>
            </a:r>
            <a:r>
              <a:rPr lang="fr-FR" sz="1800" dirty="0"/>
              <a:t>Montbrison).</a:t>
            </a:r>
          </a:p>
          <a:p>
            <a:r>
              <a:rPr lang="fr-FR" sz="1800" dirty="0"/>
              <a:t>Nous continuerons à insister en particulier pour que soit réalisé la jonction Gare </a:t>
            </a:r>
            <a:r>
              <a:rPr lang="fr-FR" sz="1800" dirty="0" smtClean="0"/>
              <a:t>de </a:t>
            </a:r>
            <a:r>
              <a:rPr lang="fr-FR" sz="1800" dirty="0" err="1" smtClean="0"/>
              <a:t>Montrond</a:t>
            </a:r>
            <a:r>
              <a:rPr lang="fr-FR" sz="1800" dirty="0" smtClean="0"/>
              <a:t>-Les </a:t>
            </a:r>
            <a:r>
              <a:rPr lang="fr-FR" sz="1800" dirty="0" err="1"/>
              <a:t>Foréziales</a:t>
            </a:r>
            <a:r>
              <a:rPr lang="fr-FR" sz="1800" dirty="0"/>
              <a:t>, dernière étape pour un linéaire ininterrompu entre Bellegarde </a:t>
            </a:r>
            <a:r>
              <a:rPr lang="fr-FR" sz="1800" dirty="0" smtClean="0"/>
              <a:t>et Boisset </a:t>
            </a:r>
            <a:r>
              <a:rPr lang="fr-FR" sz="1800" dirty="0"/>
              <a:t>lès </a:t>
            </a:r>
            <a:r>
              <a:rPr lang="fr-FR" sz="1800" dirty="0" err="1"/>
              <a:t>Montrond</a:t>
            </a:r>
            <a:r>
              <a:rPr lang="fr-FR" sz="1800" dirty="0"/>
              <a:t>. Il n’y a aucune raison pour que cet aménagement ne soit </a:t>
            </a:r>
            <a:r>
              <a:rPr lang="fr-FR" sz="1800" dirty="0" smtClean="0"/>
              <a:t>pas rapidement </a:t>
            </a:r>
            <a:r>
              <a:rPr lang="fr-FR" sz="1800" dirty="0"/>
              <a:t>réalisé et nous solliciterons vraisemblablement SNCF-réseau dans le </a:t>
            </a:r>
            <a:r>
              <a:rPr lang="fr-FR" sz="1800" dirty="0" smtClean="0"/>
              <a:t>courant de </a:t>
            </a:r>
            <a:r>
              <a:rPr lang="fr-FR" sz="1800" dirty="0"/>
              <a:t>l’année 2018. </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9952" y="3522171"/>
            <a:ext cx="6114125" cy="3177736"/>
          </a:xfrm>
          <a:prstGeom prst="rect">
            <a:avLst/>
          </a:prstGeom>
        </p:spPr>
      </p:pic>
      <p:sp>
        <p:nvSpPr>
          <p:cNvPr id="9" name="Ellipse 8"/>
          <p:cNvSpPr/>
          <p:nvPr/>
        </p:nvSpPr>
        <p:spPr>
          <a:xfrm>
            <a:off x="6249880" y="5111039"/>
            <a:ext cx="621437" cy="45526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965142" y="5646197"/>
            <a:ext cx="525263" cy="375361"/>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338004" y="5308784"/>
            <a:ext cx="3133817" cy="630377"/>
          </a:xfrm>
          <a:custGeom>
            <a:avLst/>
            <a:gdLst>
              <a:gd name="connsiteX0" fmla="*/ 0 w 3133817"/>
              <a:gd name="connsiteY0" fmla="*/ 630377 h 630377"/>
              <a:gd name="connsiteX1" fmla="*/ 150920 w 3133817"/>
              <a:gd name="connsiteY1" fmla="*/ 559356 h 630377"/>
              <a:gd name="connsiteX2" fmla="*/ 239697 w 3133817"/>
              <a:gd name="connsiteY2" fmla="*/ 532723 h 630377"/>
              <a:gd name="connsiteX3" fmla="*/ 310718 w 3133817"/>
              <a:gd name="connsiteY3" fmla="*/ 523845 h 630377"/>
              <a:gd name="connsiteX4" fmla="*/ 390617 w 3133817"/>
              <a:gd name="connsiteY4" fmla="*/ 497212 h 630377"/>
              <a:gd name="connsiteX5" fmla="*/ 417250 w 3133817"/>
              <a:gd name="connsiteY5" fmla="*/ 488334 h 630377"/>
              <a:gd name="connsiteX6" fmla="*/ 435006 w 3133817"/>
              <a:gd name="connsiteY6" fmla="*/ 470579 h 630377"/>
              <a:gd name="connsiteX7" fmla="*/ 506027 w 3133817"/>
              <a:gd name="connsiteY7" fmla="*/ 452824 h 630377"/>
              <a:gd name="connsiteX8" fmla="*/ 559293 w 3133817"/>
              <a:gd name="connsiteY8" fmla="*/ 435068 h 630377"/>
              <a:gd name="connsiteX9" fmla="*/ 665825 w 3133817"/>
              <a:gd name="connsiteY9" fmla="*/ 426191 h 630377"/>
              <a:gd name="connsiteX10" fmla="*/ 745724 w 3133817"/>
              <a:gd name="connsiteY10" fmla="*/ 417313 h 630377"/>
              <a:gd name="connsiteX11" fmla="*/ 949911 w 3133817"/>
              <a:gd name="connsiteY11" fmla="*/ 408435 h 630377"/>
              <a:gd name="connsiteX12" fmla="*/ 1225118 w 3133817"/>
              <a:gd name="connsiteY12" fmla="*/ 381802 h 630377"/>
              <a:gd name="connsiteX13" fmla="*/ 1305017 w 3133817"/>
              <a:gd name="connsiteY13" fmla="*/ 364047 h 630377"/>
              <a:gd name="connsiteX14" fmla="*/ 1384916 w 3133817"/>
              <a:gd name="connsiteY14" fmla="*/ 355169 h 630377"/>
              <a:gd name="connsiteX15" fmla="*/ 1455938 w 3133817"/>
              <a:gd name="connsiteY15" fmla="*/ 337414 h 630377"/>
              <a:gd name="connsiteX16" fmla="*/ 1526959 w 3133817"/>
              <a:gd name="connsiteY16" fmla="*/ 319659 h 630377"/>
              <a:gd name="connsiteX17" fmla="*/ 1571347 w 3133817"/>
              <a:gd name="connsiteY17" fmla="*/ 310781 h 630377"/>
              <a:gd name="connsiteX18" fmla="*/ 1624613 w 3133817"/>
              <a:gd name="connsiteY18" fmla="*/ 293026 h 630377"/>
              <a:gd name="connsiteX19" fmla="*/ 1713390 w 3133817"/>
              <a:gd name="connsiteY19" fmla="*/ 275270 h 630377"/>
              <a:gd name="connsiteX20" fmla="*/ 1864311 w 3133817"/>
              <a:gd name="connsiteY20" fmla="*/ 266393 h 630377"/>
              <a:gd name="connsiteX21" fmla="*/ 1961965 w 3133817"/>
              <a:gd name="connsiteY21" fmla="*/ 239760 h 630377"/>
              <a:gd name="connsiteX22" fmla="*/ 1988598 w 3133817"/>
              <a:gd name="connsiteY22" fmla="*/ 230882 h 630377"/>
              <a:gd name="connsiteX23" fmla="*/ 2015231 w 3133817"/>
              <a:gd name="connsiteY23" fmla="*/ 222004 h 630377"/>
              <a:gd name="connsiteX24" fmla="*/ 2068497 w 3133817"/>
              <a:gd name="connsiteY24" fmla="*/ 195371 h 630377"/>
              <a:gd name="connsiteX25" fmla="*/ 2148396 w 3133817"/>
              <a:gd name="connsiteY25" fmla="*/ 177616 h 630377"/>
              <a:gd name="connsiteX26" fmla="*/ 2228295 w 3133817"/>
              <a:gd name="connsiteY26" fmla="*/ 168738 h 630377"/>
              <a:gd name="connsiteX27" fmla="*/ 2290439 w 3133817"/>
              <a:gd name="connsiteY27" fmla="*/ 159861 h 630377"/>
              <a:gd name="connsiteX28" fmla="*/ 2450237 w 3133817"/>
              <a:gd name="connsiteY28" fmla="*/ 142105 h 630377"/>
              <a:gd name="connsiteX29" fmla="*/ 2556769 w 3133817"/>
              <a:gd name="connsiteY29" fmla="*/ 133228 h 630377"/>
              <a:gd name="connsiteX30" fmla="*/ 2698812 w 3133817"/>
              <a:gd name="connsiteY30" fmla="*/ 142105 h 630377"/>
              <a:gd name="connsiteX31" fmla="*/ 2752078 w 3133817"/>
              <a:gd name="connsiteY31" fmla="*/ 159861 h 630377"/>
              <a:gd name="connsiteX32" fmla="*/ 2814221 w 3133817"/>
              <a:gd name="connsiteY32" fmla="*/ 177616 h 630377"/>
              <a:gd name="connsiteX33" fmla="*/ 2894120 w 3133817"/>
              <a:gd name="connsiteY33" fmla="*/ 204249 h 630377"/>
              <a:gd name="connsiteX34" fmla="*/ 2920753 w 3133817"/>
              <a:gd name="connsiteY34" fmla="*/ 213127 h 630377"/>
              <a:gd name="connsiteX35" fmla="*/ 2947386 w 3133817"/>
              <a:gd name="connsiteY35" fmla="*/ 222004 h 630377"/>
              <a:gd name="connsiteX36" fmla="*/ 3053918 w 3133817"/>
              <a:gd name="connsiteY36" fmla="*/ 195371 h 630377"/>
              <a:gd name="connsiteX37" fmla="*/ 3062796 w 3133817"/>
              <a:gd name="connsiteY37" fmla="*/ 159861 h 630377"/>
              <a:gd name="connsiteX38" fmla="*/ 3080551 w 3133817"/>
              <a:gd name="connsiteY38" fmla="*/ 106595 h 630377"/>
              <a:gd name="connsiteX39" fmla="*/ 3107184 w 3133817"/>
              <a:gd name="connsiteY39" fmla="*/ 17818 h 630377"/>
              <a:gd name="connsiteX40" fmla="*/ 3133817 w 3133817"/>
              <a:gd name="connsiteY40" fmla="*/ 63 h 63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33817" h="630377">
                <a:moveTo>
                  <a:pt x="0" y="630377"/>
                </a:moveTo>
                <a:cubicBezTo>
                  <a:pt x="50307" y="606703"/>
                  <a:pt x="99932" y="581525"/>
                  <a:pt x="150920" y="559356"/>
                </a:cubicBezTo>
                <a:cubicBezTo>
                  <a:pt x="165649" y="552952"/>
                  <a:pt x="218698" y="536223"/>
                  <a:pt x="239697" y="532723"/>
                </a:cubicBezTo>
                <a:cubicBezTo>
                  <a:pt x="263230" y="528801"/>
                  <a:pt x="287044" y="526804"/>
                  <a:pt x="310718" y="523845"/>
                </a:cubicBezTo>
                <a:lnTo>
                  <a:pt x="390617" y="497212"/>
                </a:lnTo>
                <a:lnTo>
                  <a:pt x="417250" y="488334"/>
                </a:lnTo>
                <a:cubicBezTo>
                  <a:pt x="423169" y="482416"/>
                  <a:pt x="427829" y="474885"/>
                  <a:pt x="435006" y="470579"/>
                </a:cubicBezTo>
                <a:cubicBezTo>
                  <a:pt x="449974" y="461598"/>
                  <a:pt x="494352" y="456008"/>
                  <a:pt x="506027" y="452824"/>
                </a:cubicBezTo>
                <a:cubicBezTo>
                  <a:pt x="524083" y="447900"/>
                  <a:pt x="540642" y="436622"/>
                  <a:pt x="559293" y="435068"/>
                </a:cubicBezTo>
                <a:lnTo>
                  <a:pt x="665825" y="426191"/>
                </a:lnTo>
                <a:cubicBezTo>
                  <a:pt x="692501" y="423650"/>
                  <a:pt x="718979" y="418985"/>
                  <a:pt x="745724" y="417313"/>
                </a:cubicBezTo>
                <a:cubicBezTo>
                  <a:pt x="813718" y="413063"/>
                  <a:pt x="881849" y="411394"/>
                  <a:pt x="949911" y="408435"/>
                </a:cubicBezTo>
                <a:cubicBezTo>
                  <a:pt x="1073417" y="367267"/>
                  <a:pt x="984476" y="391428"/>
                  <a:pt x="1225118" y="381802"/>
                </a:cubicBezTo>
                <a:cubicBezTo>
                  <a:pt x="1250958" y="375343"/>
                  <a:pt x="1278729" y="367803"/>
                  <a:pt x="1305017" y="364047"/>
                </a:cubicBezTo>
                <a:cubicBezTo>
                  <a:pt x="1331545" y="360257"/>
                  <a:pt x="1358283" y="358128"/>
                  <a:pt x="1384916" y="355169"/>
                </a:cubicBezTo>
                <a:cubicBezTo>
                  <a:pt x="1435830" y="338199"/>
                  <a:pt x="1386302" y="353484"/>
                  <a:pt x="1455938" y="337414"/>
                </a:cubicBezTo>
                <a:cubicBezTo>
                  <a:pt x="1479715" y="331927"/>
                  <a:pt x="1503031" y="324445"/>
                  <a:pt x="1526959" y="319659"/>
                </a:cubicBezTo>
                <a:cubicBezTo>
                  <a:pt x="1541755" y="316700"/>
                  <a:pt x="1556790" y="314751"/>
                  <a:pt x="1571347" y="310781"/>
                </a:cubicBezTo>
                <a:cubicBezTo>
                  <a:pt x="1589403" y="305857"/>
                  <a:pt x="1606456" y="297565"/>
                  <a:pt x="1624613" y="293026"/>
                </a:cubicBezTo>
                <a:cubicBezTo>
                  <a:pt x="1655946" y="285193"/>
                  <a:pt x="1680015" y="278172"/>
                  <a:pt x="1713390" y="275270"/>
                </a:cubicBezTo>
                <a:cubicBezTo>
                  <a:pt x="1763595" y="270904"/>
                  <a:pt x="1814004" y="269352"/>
                  <a:pt x="1864311" y="266393"/>
                </a:cubicBezTo>
                <a:cubicBezTo>
                  <a:pt x="1927049" y="253845"/>
                  <a:pt x="1894387" y="262286"/>
                  <a:pt x="1961965" y="239760"/>
                </a:cubicBezTo>
                <a:lnTo>
                  <a:pt x="1988598" y="230882"/>
                </a:lnTo>
                <a:cubicBezTo>
                  <a:pt x="1997476" y="227923"/>
                  <a:pt x="2007445" y="227195"/>
                  <a:pt x="2015231" y="222004"/>
                </a:cubicBezTo>
                <a:cubicBezTo>
                  <a:pt x="2044410" y="202552"/>
                  <a:pt x="2036338" y="204559"/>
                  <a:pt x="2068497" y="195371"/>
                </a:cubicBezTo>
                <a:cubicBezTo>
                  <a:pt x="2087874" y="189835"/>
                  <a:pt x="2130100" y="180230"/>
                  <a:pt x="2148396" y="177616"/>
                </a:cubicBezTo>
                <a:cubicBezTo>
                  <a:pt x="2174924" y="173826"/>
                  <a:pt x="2201705" y="172062"/>
                  <a:pt x="2228295" y="168738"/>
                </a:cubicBezTo>
                <a:cubicBezTo>
                  <a:pt x="2249058" y="166143"/>
                  <a:pt x="2269724" y="162820"/>
                  <a:pt x="2290439" y="159861"/>
                </a:cubicBezTo>
                <a:cubicBezTo>
                  <a:pt x="2360132" y="136629"/>
                  <a:pt x="2303666" y="152962"/>
                  <a:pt x="2450237" y="142105"/>
                </a:cubicBezTo>
                <a:lnTo>
                  <a:pt x="2556769" y="133228"/>
                </a:lnTo>
                <a:cubicBezTo>
                  <a:pt x="2604117" y="136187"/>
                  <a:pt x="2651807" y="135695"/>
                  <a:pt x="2698812" y="142105"/>
                </a:cubicBezTo>
                <a:cubicBezTo>
                  <a:pt x="2717356" y="144634"/>
                  <a:pt x="2734323" y="153943"/>
                  <a:pt x="2752078" y="159861"/>
                </a:cubicBezTo>
                <a:cubicBezTo>
                  <a:pt x="2841546" y="189684"/>
                  <a:pt x="2702799" y="144189"/>
                  <a:pt x="2814221" y="177616"/>
                </a:cubicBezTo>
                <a:cubicBezTo>
                  <a:pt x="2814256" y="177626"/>
                  <a:pt x="2880786" y="199804"/>
                  <a:pt x="2894120" y="204249"/>
                </a:cubicBezTo>
                <a:lnTo>
                  <a:pt x="2920753" y="213127"/>
                </a:lnTo>
                <a:lnTo>
                  <a:pt x="2947386" y="222004"/>
                </a:lnTo>
                <a:cubicBezTo>
                  <a:pt x="2971967" y="219546"/>
                  <a:pt x="3035546" y="232116"/>
                  <a:pt x="3053918" y="195371"/>
                </a:cubicBezTo>
                <a:cubicBezTo>
                  <a:pt x="3059374" y="184458"/>
                  <a:pt x="3059290" y="171547"/>
                  <a:pt x="3062796" y="159861"/>
                </a:cubicBezTo>
                <a:cubicBezTo>
                  <a:pt x="3068174" y="141935"/>
                  <a:pt x="3080551" y="106595"/>
                  <a:pt x="3080551" y="106595"/>
                </a:cubicBezTo>
                <a:cubicBezTo>
                  <a:pt x="3088434" y="51418"/>
                  <a:pt x="3079099" y="52924"/>
                  <a:pt x="3107184" y="17818"/>
                </a:cubicBezTo>
                <a:cubicBezTo>
                  <a:pt x="3123062" y="-2029"/>
                  <a:pt x="3117974" y="63"/>
                  <a:pt x="3133817" y="63"/>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995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5" name="Rectangle 4"/>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
        <p:nvSpPr>
          <p:cNvPr id="2" name="Rectangle 1"/>
          <p:cNvSpPr/>
          <p:nvPr/>
        </p:nvSpPr>
        <p:spPr>
          <a:xfrm>
            <a:off x="199747" y="1273072"/>
            <a:ext cx="8817835" cy="2862322"/>
          </a:xfrm>
          <a:prstGeom prst="rect">
            <a:avLst/>
          </a:prstGeom>
        </p:spPr>
        <p:txBody>
          <a:bodyPr wrap="square">
            <a:spAutoFit/>
          </a:bodyPr>
          <a:lstStyle/>
          <a:p>
            <a:r>
              <a:rPr lang="fr-FR" sz="1800" dirty="0"/>
              <a:t>Je terminerai en évoquant l’une des dernières actions initiées par Jacques; la </a:t>
            </a:r>
            <a:r>
              <a:rPr lang="fr-FR" sz="1800" dirty="0" smtClean="0"/>
              <a:t>rencontre organisée </a:t>
            </a:r>
            <a:r>
              <a:rPr lang="fr-FR" sz="1800" dirty="0"/>
              <a:t>aux </a:t>
            </a:r>
            <a:r>
              <a:rPr lang="fr-FR" sz="1800" dirty="0" err="1"/>
              <a:t>Foréziales</a:t>
            </a:r>
            <a:r>
              <a:rPr lang="fr-FR" sz="1800" dirty="0"/>
              <a:t> avec la participation du CEREMA. Après coup, nous </a:t>
            </a:r>
            <a:r>
              <a:rPr lang="fr-FR" sz="1800" dirty="0" smtClean="0"/>
              <a:t> considérons </a:t>
            </a:r>
            <a:r>
              <a:rPr lang="fr-FR" sz="1800" dirty="0"/>
              <a:t>que, malgré le nombre réduit de participants, nous avons eu raison </a:t>
            </a:r>
            <a:r>
              <a:rPr lang="fr-FR" sz="1800" dirty="0" smtClean="0"/>
              <a:t>de prendre </a:t>
            </a:r>
            <a:r>
              <a:rPr lang="fr-FR" sz="1800" dirty="0"/>
              <a:t>ce risque et les différents échanges que nous avons eus nous ont montré </a:t>
            </a:r>
            <a:r>
              <a:rPr lang="fr-FR" sz="1800" dirty="0" smtClean="0"/>
              <a:t>que l’initiative </a:t>
            </a:r>
            <a:r>
              <a:rPr lang="fr-FR" sz="1800" dirty="0"/>
              <a:t>avait été positivement perçue et qu’on nous était reconnaissant d’avoir </a:t>
            </a:r>
            <a:r>
              <a:rPr lang="fr-FR" sz="1800" dirty="0" smtClean="0"/>
              <a:t>lancé cette </a:t>
            </a:r>
            <a:r>
              <a:rPr lang="fr-FR" sz="1800" dirty="0"/>
              <a:t>réflexion à propos du partage de l’espace public et qui avait déjà eu lieu à Feurs </a:t>
            </a:r>
            <a:r>
              <a:rPr lang="fr-FR" sz="1800" dirty="0" smtClean="0"/>
              <a:t>par </a:t>
            </a:r>
            <a:r>
              <a:rPr lang="fr-FR" sz="1800" dirty="0"/>
              <a:t>exemple. </a:t>
            </a:r>
            <a:endParaRPr lang="fr-FR" sz="1800" dirty="0" smtClean="0"/>
          </a:p>
          <a:p>
            <a:r>
              <a:rPr lang="fr-FR" sz="1800" dirty="0" smtClean="0"/>
              <a:t>Il </a:t>
            </a:r>
            <a:r>
              <a:rPr lang="fr-FR" sz="1800" dirty="0"/>
              <a:t>ne reste plus, aux différents acteurs, qu’à généraliser les zones 30, les </a:t>
            </a:r>
            <a:r>
              <a:rPr lang="fr-FR" sz="1800" dirty="0" smtClean="0"/>
              <a:t>zones </a:t>
            </a:r>
            <a:r>
              <a:rPr lang="fr-FR" sz="1800" dirty="0"/>
              <a:t>de rencontre, les DSC, les amendes majorées et tout ce que permettent les </a:t>
            </a:r>
            <a:r>
              <a:rPr lang="fr-FR" sz="1800" dirty="0" smtClean="0"/>
              <a:t>nouvelles </a:t>
            </a:r>
            <a:r>
              <a:rPr lang="fr-FR" sz="1800" dirty="0"/>
              <a:t>dispositions du code de la route destinées à protéger les piétons et les cyclistes. </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35" y="4253721"/>
            <a:ext cx="8948747" cy="2400883"/>
          </a:xfrm>
          <a:prstGeom prst="rect">
            <a:avLst/>
          </a:prstGeom>
        </p:spPr>
      </p:pic>
    </p:spTree>
    <p:extLst>
      <p:ext uri="{BB962C8B-B14F-4D97-AF65-F5344CB8AC3E}">
        <p14:creationId xmlns:p14="http://schemas.microsoft.com/office/powerpoint/2010/main" val="1807832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5" name="Rectangle 4"/>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
        <p:nvSpPr>
          <p:cNvPr id="2" name="Rectangle 1"/>
          <p:cNvSpPr/>
          <p:nvPr/>
        </p:nvSpPr>
        <p:spPr>
          <a:xfrm>
            <a:off x="199747" y="1273072"/>
            <a:ext cx="8817835" cy="1754326"/>
          </a:xfrm>
          <a:prstGeom prst="rect">
            <a:avLst/>
          </a:prstGeom>
        </p:spPr>
        <p:txBody>
          <a:bodyPr wrap="square">
            <a:spAutoFit/>
          </a:bodyPr>
          <a:lstStyle/>
          <a:p>
            <a:r>
              <a:rPr lang="fr-FR" sz="1800" dirty="0"/>
              <a:t>Ce sera un des axes de travail principaux de l’association pour les années à venir.</a:t>
            </a:r>
          </a:p>
          <a:p>
            <a:r>
              <a:rPr lang="fr-FR" sz="1800" dirty="0"/>
              <a:t>Pour information, une personne âgée a encore été tuée, début février, en traversant </a:t>
            </a:r>
            <a:r>
              <a:rPr lang="fr-FR" sz="1800" dirty="0" smtClean="0"/>
              <a:t>le boulevard </a:t>
            </a:r>
            <a:r>
              <a:rPr lang="fr-FR" sz="1800" dirty="0" err="1"/>
              <a:t>Lachèze</a:t>
            </a:r>
            <a:r>
              <a:rPr lang="fr-FR" sz="1800" dirty="0"/>
              <a:t> à Montbrison. </a:t>
            </a:r>
          </a:p>
          <a:p>
            <a:endParaRPr lang="fr-FR" sz="1800" dirty="0"/>
          </a:p>
          <a:p>
            <a:r>
              <a:rPr lang="fr-FR" sz="1800" dirty="0"/>
              <a:t>Est-il inconcevable, en France, en 2018, d’imaginer qu’une personne âgée </a:t>
            </a:r>
            <a:r>
              <a:rPr lang="fr-FR" sz="1800" dirty="0" smtClean="0"/>
              <a:t>puisse traverser </a:t>
            </a:r>
            <a:r>
              <a:rPr lang="fr-FR" sz="1800" dirty="0"/>
              <a:t>un boulevard sur un passage protégé sans risquer sa vie ? </a:t>
            </a:r>
          </a:p>
        </p:txBody>
      </p:sp>
      <p:pic>
        <p:nvPicPr>
          <p:cNvPr id="6" name="Image 5"/>
          <p:cNvPicPr>
            <a:picLocks noChangeAspect="1"/>
          </p:cNvPicPr>
          <p:nvPr/>
        </p:nvPicPr>
        <p:blipFill>
          <a:blip r:embed="rId3"/>
          <a:stretch>
            <a:fillRect/>
          </a:stretch>
        </p:blipFill>
        <p:spPr>
          <a:xfrm>
            <a:off x="1924420" y="3250522"/>
            <a:ext cx="4762500" cy="3162300"/>
          </a:xfrm>
          <a:prstGeom prst="rect">
            <a:avLst/>
          </a:prstGeom>
        </p:spPr>
      </p:pic>
    </p:spTree>
    <p:extLst>
      <p:ext uri="{BB962C8B-B14F-4D97-AF65-F5344CB8AC3E}">
        <p14:creationId xmlns:p14="http://schemas.microsoft.com/office/powerpoint/2010/main" val="1247426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705" y="1596309"/>
            <a:ext cx="4569690" cy="1415772"/>
          </a:xfrm>
          <a:prstGeom prst="rect">
            <a:avLst/>
          </a:prstGeom>
        </p:spPr>
        <p:txBody>
          <a:bodyPr wrap="square">
            <a:spAutoFit/>
          </a:bodyPr>
          <a:lstStyle/>
          <a:p>
            <a:endParaRPr lang="fr-FR" sz="1600" dirty="0">
              <a:latin typeface="Calibri" panose="020F0502020204030204" pitchFamily="34" charset="0"/>
            </a:endParaRPr>
          </a:p>
          <a:p>
            <a:r>
              <a:rPr lang="fr-FR" sz="2800" b="1" dirty="0">
                <a:solidFill>
                  <a:srgbClr val="FF0000"/>
                </a:solidFill>
                <a:latin typeface="Comic Sans MS" panose="030F0702030302020204" pitchFamily="66" charset="0"/>
              </a:rPr>
              <a:t>RAPPORT FINANCIER</a:t>
            </a: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1494" y="3012081"/>
            <a:ext cx="5905500" cy="3324225"/>
          </a:xfrm>
          <a:prstGeom prst="rect">
            <a:avLst/>
          </a:prstGeom>
        </p:spPr>
      </p:pic>
    </p:spTree>
    <p:extLst>
      <p:ext uri="{BB962C8B-B14F-4D97-AF65-F5344CB8AC3E}">
        <p14:creationId xmlns:p14="http://schemas.microsoft.com/office/powerpoint/2010/main" val="196039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98" y="303264"/>
            <a:ext cx="3089428" cy="646331"/>
          </a:xfrm>
          <a:prstGeom prst="rect">
            <a:avLst/>
          </a:prstGeom>
        </p:spPr>
        <p:txBody>
          <a:bodyPr wrap="square">
            <a:spAutoFit/>
          </a:bodyPr>
          <a:lstStyle/>
          <a:p>
            <a:endParaRPr lang="fr-FR" sz="1600" dirty="0">
              <a:latin typeface="Calibri" panose="020F0502020204030204" pitchFamily="34" charset="0"/>
            </a:endParaRPr>
          </a:p>
          <a:p>
            <a:r>
              <a:rPr lang="fr-FR" sz="2000" b="1" dirty="0" smtClean="0">
                <a:solidFill>
                  <a:srgbClr val="FF0000"/>
                </a:solidFill>
                <a:latin typeface="Comic Sans MS" panose="030F0702030302020204" pitchFamily="66" charset="0"/>
              </a:rPr>
              <a:t>RAPPORT </a:t>
            </a:r>
            <a:r>
              <a:rPr lang="fr-FR" sz="2000" b="1" dirty="0" smtClean="0">
                <a:solidFill>
                  <a:srgbClr val="FF0000"/>
                </a:solidFill>
                <a:latin typeface="Comic Sans MS" panose="030F0702030302020204" pitchFamily="66" charset="0"/>
              </a:rPr>
              <a:t>FINANCIER</a:t>
            </a:r>
            <a:endParaRPr lang="fr-FR" sz="2000" b="1" dirty="0" smtClean="0">
              <a:solidFill>
                <a:srgbClr val="FF0000"/>
              </a:solidFill>
              <a:latin typeface="Comic Sans MS" panose="030F0702030302020204" pitchFamily="66"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698" y="2223820"/>
            <a:ext cx="9144000" cy="2428114"/>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6137" y="178977"/>
            <a:ext cx="5418985" cy="1052609"/>
          </a:xfrm>
          <a:prstGeom prst="rect">
            <a:avLst/>
          </a:prstGeom>
        </p:spPr>
      </p:pic>
    </p:spTree>
    <p:extLst>
      <p:ext uri="{BB962C8B-B14F-4D97-AF65-F5344CB8AC3E}">
        <p14:creationId xmlns:p14="http://schemas.microsoft.com/office/powerpoint/2010/main" val="256688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86860"/>
            <a:ext cx="9144000" cy="5084280"/>
          </a:xfrm>
          <a:prstGeom prst="rect">
            <a:avLst/>
          </a:prstGeom>
        </p:spPr>
      </p:pic>
    </p:spTree>
    <p:extLst>
      <p:ext uri="{BB962C8B-B14F-4D97-AF65-F5344CB8AC3E}">
        <p14:creationId xmlns:p14="http://schemas.microsoft.com/office/powerpoint/2010/main" val="224410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742" y="0"/>
            <a:ext cx="8020515" cy="6858000"/>
          </a:xfrm>
          <a:prstGeom prst="rect">
            <a:avLst/>
          </a:prstGeom>
        </p:spPr>
      </p:pic>
    </p:spTree>
    <p:extLst>
      <p:ext uri="{BB962C8B-B14F-4D97-AF65-F5344CB8AC3E}">
        <p14:creationId xmlns:p14="http://schemas.microsoft.com/office/powerpoint/2010/main" val="45191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381" y="0"/>
            <a:ext cx="7373238" cy="6858000"/>
          </a:xfrm>
          <a:prstGeom prst="rect">
            <a:avLst/>
          </a:prstGeom>
        </p:spPr>
      </p:pic>
    </p:spTree>
    <p:extLst>
      <p:ext uri="{BB962C8B-B14F-4D97-AF65-F5344CB8AC3E}">
        <p14:creationId xmlns:p14="http://schemas.microsoft.com/office/powerpoint/2010/main" val="346264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6237" y="428625"/>
            <a:ext cx="8391525" cy="6000750"/>
          </a:xfrm>
          <a:prstGeom prst="rect">
            <a:avLst/>
          </a:prstGeom>
        </p:spPr>
      </p:pic>
    </p:spTree>
    <p:extLst>
      <p:ext uri="{BB962C8B-B14F-4D97-AF65-F5344CB8AC3E}">
        <p14:creationId xmlns:p14="http://schemas.microsoft.com/office/powerpoint/2010/main" val="402693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49406" y="772357"/>
            <a:ext cx="7608163" cy="5016758"/>
          </a:xfrm>
          <a:prstGeom prst="rect">
            <a:avLst/>
          </a:prstGeom>
          <a:noFill/>
        </p:spPr>
        <p:txBody>
          <a:bodyPr wrap="square" rtlCol="0">
            <a:spAutoFit/>
          </a:bodyPr>
          <a:lstStyle/>
          <a:p>
            <a:r>
              <a:rPr lang="fr-FR" sz="4000" dirty="0" smtClean="0"/>
              <a:t>Sommaire</a:t>
            </a:r>
            <a:r>
              <a:rPr lang="fr-FR" sz="2800" dirty="0" smtClean="0"/>
              <a:t> </a:t>
            </a:r>
            <a:endParaRPr lang="fr-FR" sz="2800" dirty="0"/>
          </a:p>
          <a:p>
            <a:endParaRPr lang="fr-FR" sz="2800" dirty="0" smtClean="0"/>
          </a:p>
          <a:p>
            <a:pPr marL="285750" indent="-285750">
              <a:buFont typeface="Arial" panose="020B0604020202020204" pitchFamily="34" charset="0"/>
              <a:buChar char="•"/>
            </a:pPr>
            <a:r>
              <a:rPr lang="fr-FR" sz="2800" dirty="0" smtClean="0"/>
              <a:t>Accueil</a:t>
            </a:r>
          </a:p>
          <a:p>
            <a:pPr marL="285750" indent="-285750">
              <a:buFont typeface="Arial" panose="020B0604020202020204" pitchFamily="34" charset="0"/>
              <a:buChar char="•"/>
            </a:pPr>
            <a:r>
              <a:rPr lang="fr-FR" sz="2800" dirty="0"/>
              <a:t>Rapport moral (S Sagnard</a:t>
            </a:r>
            <a:r>
              <a:rPr lang="fr-FR" sz="2800" dirty="0" smtClean="0"/>
              <a:t>)		</a:t>
            </a:r>
            <a:endParaRPr lang="fr-FR" sz="2800" dirty="0"/>
          </a:p>
          <a:p>
            <a:pPr marL="285750" indent="-285750">
              <a:buFont typeface="Arial" panose="020B0604020202020204" pitchFamily="34" charset="0"/>
              <a:buChar char="•"/>
            </a:pPr>
            <a:r>
              <a:rPr lang="fr-FR" sz="2800" dirty="0"/>
              <a:t>Rapport Financier (V Arnaud)</a:t>
            </a:r>
          </a:p>
          <a:p>
            <a:pPr marL="285750" indent="-285750">
              <a:buFont typeface="Arial" panose="020B0604020202020204" pitchFamily="34" charset="0"/>
              <a:buChar char="•"/>
            </a:pPr>
            <a:r>
              <a:rPr lang="fr-FR" sz="2800" dirty="0" smtClean="0"/>
              <a:t>Rapport </a:t>
            </a:r>
            <a:r>
              <a:rPr lang="fr-FR" sz="2800" dirty="0" smtClean="0"/>
              <a:t>d’activité (G Avinent)</a:t>
            </a:r>
          </a:p>
          <a:p>
            <a:pPr marL="285750" indent="-285750">
              <a:buFont typeface="Arial" panose="020B0604020202020204" pitchFamily="34" charset="0"/>
              <a:buChar char="•"/>
            </a:pPr>
            <a:r>
              <a:rPr lang="fr-FR" sz="2800" dirty="0" smtClean="0"/>
              <a:t>Appel </a:t>
            </a:r>
            <a:r>
              <a:rPr lang="fr-FR" sz="2800" dirty="0" smtClean="0"/>
              <a:t>à volontaires pour rejoindre le bureau</a:t>
            </a:r>
          </a:p>
          <a:p>
            <a:pPr marL="285750" indent="-285750">
              <a:buFont typeface="Arial" panose="020B0604020202020204" pitchFamily="34" charset="0"/>
              <a:buChar char="•"/>
            </a:pPr>
            <a:r>
              <a:rPr lang="fr-FR" sz="2800" dirty="0" smtClean="0"/>
              <a:t>Election du nouveau bureau</a:t>
            </a:r>
          </a:p>
          <a:p>
            <a:pPr marL="285750" indent="-285750">
              <a:buFont typeface="Arial" panose="020B0604020202020204" pitchFamily="34" charset="0"/>
              <a:buChar char="•"/>
            </a:pPr>
            <a:r>
              <a:rPr lang="fr-FR" sz="2800" dirty="0" smtClean="0"/>
              <a:t>Questions/ réponses</a:t>
            </a:r>
          </a:p>
          <a:p>
            <a:pPr marL="285750" indent="-285750">
              <a:buFont typeface="Arial" panose="020B0604020202020204" pitchFamily="34" charset="0"/>
              <a:buChar char="•"/>
            </a:pPr>
            <a:r>
              <a:rPr lang="fr-FR" sz="2800" dirty="0" smtClean="0"/>
              <a:t>Moment de convivialité</a:t>
            </a:r>
          </a:p>
          <a:p>
            <a:pPr marL="285750" indent="-285750">
              <a:buFont typeface="Arial" panose="020B0604020202020204" pitchFamily="34" charset="0"/>
              <a:buChar char="•"/>
            </a:pPr>
            <a:endParaRPr lang="fr-FR" sz="2800" dirty="0"/>
          </a:p>
        </p:txBody>
      </p:sp>
    </p:spTree>
    <p:extLst>
      <p:ext uri="{BB962C8B-B14F-4D97-AF65-F5344CB8AC3E}">
        <p14:creationId xmlns:p14="http://schemas.microsoft.com/office/powerpoint/2010/main" val="318613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7136" y="2013560"/>
            <a:ext cx="4569690" cy="1415772"/>
          </a:xfrm>
          <a:prstGeom prst="rect">
            <a:avLst/>
          </a:prstGeom>
        </p:spPr>
        <p:txBody>
          <a:bodyPr wrap="square">
            <a:spAutoFit/>
          </a:bodyPr>
          <a:lstStyle/>
          <a:p>
            <a:endParaRPr lang="fr-FR" sz="1600" dirty="0">
              <a:latin typeface="Calibri" panose="020F0502020204030204" pitchFamily="34" charset="0"/>
            </a:endParaRPr>
          </a:p>
          <a:p>
            <a:r>
              <a:rPr lang="fr-FR" sz="2800" b="1" dirty="0">
                <a:solidFill>
                  <a:srgbClr val="FF0000"/>
                </a:solidFill>
                <a:latin typeface="Comic Sans MS" panose="030F0702030302020204" pitchFamily="66" charset="0"/>
              </a:rPr>
              <a:t>RAPPORT </a:t>
            </a:r>
            <a:r>
              <a:rPr lang="fr-FR" sz="2800" b="1" dirty="0" smtClean="0">
                <a:solidFill>
                  <a:srgbClr val="FF0000"/>
                </a:solidFill>
                <a:latin typeface="Comic Sans MS" panose="030F0702030302020204" pitchFamily="66" charset="0"/>
              </a:rPr>
              <a:t>D’ACTIVITE</a:t>
            </a:r>
            <a:endParaRPr lang="fr-FR" sz="2800" b="1" dirty="0">
              <a:solidFill>
                <a:srgbClr val="FF0000"/>
              </a:solidFill>
              <a:latin typeface="Comic Sans MS" panose="030F0702030302020204" pitchFamily="66" charset="0"/>
            </a:endParaRP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Tree>
    <p:extLst>
      <p:ext uri="{BB962C8B-B14F-4D97-AF65-F5344CB8AC3E}">
        <p14:creationId xmlns:p14="http://schemas.microsoft.com/office/powerpoint/2010/main" val="227818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674" y="3892721"/>
            <a:ext cx="3376007" cy="2894258"/>
          </a:xfrm>
          <a:prstGeom prst="rect">
            <a:avLst/>
          </a:prstGeom>
        </p:spPr>
      </p:pic>
      <p:sp>
        <p:nvSpPr>
          <p:cNvPr id="2" name="Rectangle 1"/>
          <p:cNvSpPr/>
          <p:nvPr/>
        </p:nvSpPr>
        <p:spPr>
          <a:xfrm>
            <a:off x="239698" y="178977"/>
            <a:ext cx="8584706" cy="4001095"/>
          </a:xfrm>
          <a:prstGeom prst="rect">
            <a:avLst/>
          </a:prstGeom>
        </p:spPr>
        <p:txBody>
          <a:bodyPr wrap="square">
            <a:spAutoFit/>
          </a:bodyPr>
          <a:lstStyle/>
          <a:p>
            <a:endParaRPr lang="fr-FR" sz="1600" dirty="0">
              <a:latin typeface="Calibri" panose="020F0502020204030204" pitchFamily="34" charset="0"/>
            </a:endParaRPr>
          </a:p>
          <a:p>
            <a:r>
              <a:rPr lang="fr-FR" sz="2800" b="1" dirty="0" smtClean="0">
                <a:solidFill>
                  <a:srgbClr val="FF0000"/>
                </a:solidFill>
                <a:latin typeface="Comic Sans MS" panose="030F0702030302020204" pitchFamily="66" charset="0"/>
              </a:rPr>
              <a:t>RAPPORT </a:t>
            </a:r>
            <a:r>
              <a:rPr lang="fr-FR" sz="2800" b="1" dirty="0">
                <a:solidFill>
                  <a:srgbClr val="FF0000"/>
                </a:solidFill>
                <a:latin typeface="Comic Sans MS" panose="030F0702030302020204" pitchFamily="66" charset="0"/>
              </a:rPr>
              <a:t>D’ACTIVITE 2017 </a:t>
            </a:r>
            <a:endParaRPr lang="fr-FR" sz="2800" b="1" dirty="0" smtClean="0">
              <a:solidFill>
                <a:srgbClr val="FF0000"/>
              </a:solidFill>
              <a:latin typeface="Comic Sans MS" panose="030F0702030302020204" pitchFamily="66" charset="0"/>
            </a:endParaRPr>
          </a:p>
          <a:p>
            <a:endParaRPr lang="fr-FR" sz="2800" dirty="0">
              <a:latin typeface="Comic Sans MS" panose="030F0702030302020204" pitchFamily="66" charset="0"/>
            </a:endParaRPr>
          </a:p>
          <a:p>
            <a:pPr marL="457200" indent="-457200">
              <a:buFont typeface="Arial" panose="020B0604020202020204" pitchFamily="34" charset="0"/>
              <a:buChar char="•"/>
            </a:pPr>
            <a:r>
              <a:rPr lang="fr-FR" sz="2800" dirty="0" smtClean="0">
                <a:latin typeface="Calibri" panose="020F0502020204030204" pitchFamily="34" charset="0"/>
              </a:rPr>
              <a:t>Rencontres </a:t>
            </a:r>
            <a:r>
              <a:rPr lang="fr-FR" sz="2800" dirty="0">
                <a:latin typeface="Calibri" panose="020F0502020204030204" pitchFamily="34" charset="0"/>
              </a:rPr>
              <a:t>avec les élus </a:t>
            </a:r>
            <a:endParaRPr lang="fr-FR" sz="2800" dirty="0" smtClean="0">
              <a:latin typeface="Calibri" panose="020F0502020204030204" pitchFamily="34" charset="0"/>
            </a:endParaRPr>
          </a:p>
          <a:p>
            <a:endParaRPr lang="fr-FR" sz="2800" dirty="0">
              <a:latin typeface="Calibri" panose="020F0502020204030204" pitchFamily="34" charset="0"/>
            </a:endParaRPr>
          </a:p>
          <a:p>
            <a:pPr lvl="2"/>
            <a:r>
              <a:rPr lang="fr-FR" sz="2800" dirty="0" smtClean="0">
                <a:latin typeface="Calibri" panose="020F0502020204030204" pitchFamily="34" charset="0"/>
              </a:rPr>
              <a:t>- Elus </a:t>
            </a:r>
            <a:r>
              <a:rPr lang="fr-FR" sz="2800" dirty="0">
                <a:latin typeface="Calibri" panose="020F0502020204030204" pitchFamily="34" charset="0"/>
              </a:rPr>
              <a:t>de Boisset les </a:t>
            </a:r>
            <a:r>
              <a:rPr lang="fr-FR" sz="2800" dirty="0" err="1">
                <a:latin typeface="Calibri" panose="020F0502020204030204" pitchFamily="34" charset="0"/>
              </a:rPr>
              <a:t>Montrond</a:t>
            </a:r>
            <a:r>
              <a:rPr lang="fr-FR" sz="2800" dirty="0">
                <a:latin typeface="Calibri" panose="020F0502020204030204" pitchFamily="34" charset="0"/>
              </a:rPr>
              <a:t> </a:t>
            </a:r>
            <a:endParaRPr lang="fr-FR" sz="2800" dirty="0" smtClean="0">
              <a:latin typeface="Calibri" panose="020F0502020204030204" pitchFamily="34" charset="0"/>
            </a:endParaRPr>
          </a:p>
          <a:p>
            <a:endParaRPr lang="fr-FR" dirty="0">
              <a:latin typeface="Calibri" panose="020F0502020204030204" pitchFamily="34" charset="0"/>
            </a:endParaRPr>
          </a:p>
          <a:p>
            <a:r>
              <a:rPr lang="fr-FR" dirty="0">
                <a:latin typeface="Comic Sans MS" panose="030F0702030302020204" pitchFamily="66" charset="0"/>
              </a:rPr>
              <a:t>En mai Vélo en Forez a rencontré le conseil municipal de Boisset lès </a:t>
            </a:r>
            <a:r>
              <a:rPr lang="fr-FR" dirty="0" err="1">
                <a:latin typeface="Comic Sans MS" panose="030F0702030302020204" pitchFamily="66" charset="0"/>
              </a:rPr>
              <a:t>Montrond</a:t>
            </a:r>
            <a:r>
              <a:rPr lang="fr-FR" dirty="0">
                <a:latin typeface="Comic Sans MS" panose="030F0702030302020204" pitchFamily="66" charset="0"/>
              </a:rPr>
              <a:t> pour présenter l’association et s’informer sur d’éventuels projets de la commune en matière d’itinéraire cyclable. Vélo en Forez a rappelé la position clé de la commune dans une éventuelle liaison entre </a:t>
            </a:r>
            <a:r>
              <a:rPr lang="fr-FR" dirty="0" err="1">
                <a:latin typeface="Comic Sans MS" panose="030F0702030302020204" pitchFamily="66" charset="0"/>
              </a:rPr>
              <a:t>Montrond</a:t>
            </a:r>
            <a:r>
              <a:rPr lang="fr-FR" dirty="0">
                <a:latin typeface="Comic Sans MS" panose="030F0702030302020204" pitchFamily="66" charset="0"/>
              </a:rPr>
              <a:t> et Montbrison ou entre </a:t>
            </a:r>
            <a:r>
              <a:rPr lang="fr-FR" dirty="0" err="1">
                <a:latin typeface="Comic Sans MS" panose="030F0702030302020204" pitchFamily="66" charset="0"/>
              </a:rPr>
              <a:t>Montrond</a:t>
            </a:r>
            <a:r>
              <a:rPr lang="fr-FR" dirty="0">
                <a:latin typeface="Comic Sans MS" panose="030F0702030302020204" pitchFamily="66" charset="0"/>
              </a:rPr>
              <a:t> et Saint Marcellin en Forez </a:t>
            </a:r>
            <a:endParaRPr lang="fr-FR" dirty="0" smtClean="0">
              <a:latin typeface="Comic Sans MS" panose="030F0702030302020204" pitchFamily="66" charset="0"/>
            </a:endParaRPr>
          </a:p>
          <a:p>
            <a:endParaRPr lang="fr-FR"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6131" y="3963742"/>
            <a:ext cx="3651015" cy="2667878"/>
          </a:xfrm>
          <a:prstGeom prst="rect">
            <a:avLst/>
          </a:prstGeom>
        </p:spPr>
      </p:pic>
      <p:sp>
        <p:nvSpPr>
          <p:cNvPr id="5" name="Ellipse 4"/>
          <p:cNvSpPr/>
          <p:nvPr/>
        </p:nvSpPr>
        <p:spPr>
          <a:xfrm>
            <a:off x="2120880" y="4974252"/>
            <a:ext cx="577048" cy="292963"/>
          </a:xfrm>
          <a:prstGeom prst="ellipse">
            <a:avLst/>
          </a:prstGeom>
          <a:no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451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672" y="178977"/>
            <a:ext cx="7319641" cy="2923877"/>
          </a:xfrm>
          <a:prstGeom prst="rect">
            <a:avLst/>
          </a:prstGeom>
        </p:spPr>
        <p:txBody>
          <a:bodyPr wrap="square">
            <a:spAutoFit/>
          </a:bodyPr>
          <a:lstStyle/>
          <a:p>
            <a:endParaRPr lang="fr-FR" sz="1600" dirty="0">
              <a:latin typeface="Calibri" panose="020F0502020204030204" pitchFamily="34" charset="0"/>
            </a:endParaRPr>
          </a:p>
          <a:p>
            <a:pPr lvl="2"/>
            <a:r>
              <a:rPr lang="fr-FR" sz="2800" dirty="0" smtClean="0">
                <a:latin typeface="Calibri" panose="020F0502020204030204" pitchFamily="34" charset="0"/>
              </a:rPr>
              <a:t>- Elus </a:t>
            </a:r>
            <a:r>
              <a:rPr lang="fr-FR" sz="2800" dirty="0">
                <a:latin typeface="Calibri" panose="020F0502020204030204" pitchFamily="34" charset="0"/>
              </a:rPr>
              <a:t>de LFA (Loire Forez Agglo) </a:t>
            </a:r>
            <a:endParaRPr lang="fr-FR" sz="2800" dirty="0" smtClean="0">
              <a:latin typeface="Calibri" panose="020F0502020204030204" pitchFamily="34" charset="0"/>
            </a:endParaRPr>
          </a:p>
          <a:p>
            <a:pPr lvl="2"/>
            <a:endParaRPr lang="fr-FR" sz="2800" dirty="0">
              <a:latin typeface="Calibri" panose="020F0502020204030204" pitchFamily="34" charset="0"/>
            </a:endParaRPr>
          </a:p>
          <a:p>
            <a:r>
              <a:rPr lang="fr-FR" dirty="0">
                <a:latin typeface="Comic Sans MS" panose="030F0702030302020204" pitchFamily="66" charset="0"/>
              </a:rPr>
              <a:t>En aout puis en septembre Vélo en Forez a rencontré les élus de LFA et en particulier le conseiller communautaire de LFA, en charge de l’économie circulaire, de la transition énergétique et de l’environnement pour lui exposer les objectifs et les ambitions de notre association . </a:t>
            </a:r>
            <a:endParaRPr lang="fr-FR" dirty="0">
              <a:latin typeface="Calibri" panose="020F0502020204030204" pitchFamily="34" charset="0"/>
            </a:endParaRPr>
          </a:p>
          <a:p>
            <a:r>
              <a:rPr lang="fr-FR" dirty="0">
                <a:latin typeface="Comic Sans MS" panose="030F0702030302020204" pitchFamily="66" charset="0"/>
              </a:rPr>
              <a:t>LFA met en place une politique cyclable ambitieuse et concrète dans le cadre d’un PCET (Plan Climat Energie Territorial). </a:t>
            </a:r>
            <a:endParaRPr lang="fr-FR" dirty="0">
              <a:latin typeface="Calibri" panose="020F0502020204030204" pitchFamily="34" charset="0"/>
            </a:endParaRPr>
          </a:p>
          <a:p>
            <a:r>
              <a:rPr lang="fr-FR" dirty="0">
                <a:latin typeface="Comic Sans MS" panose="030F0702030302020204" pitchFamily="66" charset="0"/>
              </a:rPr>
              <a:t>Ces projets concernent le domaine du cyclable utilitaire (liaisons domicile-travail, domicile-école etc…). </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7332" y="3578440"/>
            <a:ext cx="2133600" cy="2133600"/>
          </a:xfrm>
          <a:prstGeom prst="rect">
            <a:avLst/>
          </a:prstGeom>
          <a:ln w="19050">
            <a:solidFill>
              <a:schemeClr val="tx1"/>
            </a:solidFill>
          </a:ln>
        </p:spPr>
      </p:pic>
    </p:spTree>
    <p:extLst>
      <p:ext uri="{BB962C8B-B14F-4D97-AF65-F5344CB8AC3E}">
        <p14:creationId xmlns:p14="http://schemas.microsoft.com/office/powerpoint/2010/main" val="112433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45" y="273049"/>
            <a:ext cx="5659516" cy="5709255"/>
          </a:xfrm>
          <a:prstGeom prst="rect">
            <a:avLst/>
          </a:prstGeom>
        </p:spPr>
        <p:txBody>
          <a:bodyPr wrap="square">
            <a:spAutoFit/>
          </a:bodyPr>
          <a:lstStyle/>
          <a:p>
            <a:pPr marL="457200" indent="-457200">
              <a:buFont typeface="Arial" panose="020B0604020202020204" pitchFamily="34" charset="0"/>
              <a:buChar char="•"/>
            </a:pPr>
            <a:endParaRPr lang="fr-FR" sz="900" dirty="0" smtClean="0">
              <a:latin typeface="Calibri" panose="020F0502020204030204" pitchFamily="34" charset="0"/>
            </a:endParaRPr>
          </a:p>
          <a:p>
            <a:pPr marL="457200" indent="-457200">
              <a:buFont typeface="Arial" panose="020B0604020202020204" pitchFamily="34" charset="0"/>
              <a:buChar char="•"/>
            </a:pPr>
            <a:r>
              <a:rPr lang="fr-FR" sz="2800" dirty="0" smtClean="0">
                <a:latin typeface="Calibri" panose="020F0502020204030204" pitchFamily="34" charset="0"/>
              </a:rPr>
              <a:t>Contacts </a:t>
            </a:r>
            <a:r>
              <a:rPr lang="fr-FR" sz="2800" dirty="0">
                <a:latin typeface="Calibri" panose="020F0502020204030204" pitchFamily="34" charset="0"/>
              </a:rPr>
              <a:t>avec les associations </a:t>
            </a:r>
          </a:p>
          <a:p>
            <a:endParaRPr lang="fr-FR" sz="2000" dirty="0">
              <a:latin typeface="Comic Sans MS" panose="030F0702030302020204" pitchFamily="66" charset="0"/>
            </a:endParaRPr>
          </a:p>
          <a:p>
            <a:pPr lvl="2"/>
            <a:r>
              <a:rPr lang="fr-FR" sz="2800" dirty="0" smtClean="0">
                <a:latin typeface="Calibri" panose="020F0502020204030204" pitchFamily="34" charset="0"/>
              </a:rPr>
              <a:t>OCIVELO </a:t>
            </a:r>
            <a:endParaRPr lang="fr-FR" sz="2800" dirty="0">
              <a:latin typeface="Calibri" panose="020F0502020204030204" pitchFamily="34" charset="0"/>
            </a:endParaRPr>
          </a:p>
          <a:p>
            <a:r>
              <a:rPr lang="fr-FR" dirty="0">
                <a:latin typeface="Comic Sans MS" panose="030F0702030302020204" pitchFamily="66" charset="0"/>
              </a:rPr>
              <a:t>Le 19 juin à St Etienne, Vélo en Forez a participé à un rassemblement de cyclistes organisé par OCIVELO pour rendre hommage au piéton et au cycliste tués dans le quartier de la </a:t>
            </a:r>
            <a:r>
              <a:rPr lang="fr-FR" dirty="0" err="1">
                <a:latin typeface="Comic Sans MS" panose="030F0702030302020204" pitchFamily="66" charset="0"/>
              </a:rPr>
              <a:t>Métare</a:t>
            </a:r>
            <a:r>
              <a:rPr lang="fr-FR" dirty="0">
                <a:latin typeface="Comic Sans MS" panose="030F0702030302020204" pitchFamily="66" charset="0"/>
              </a:rPr>
              <a:t>. Les organisateurs de la manifestation ont demandé : </a:t>
            </a:r>
          </a:p>
          <a:p>
            <a:r>
              <a:rPr lang="fr-FR" dirty="0">
                <a:latin typeface="Comic Sans MS" panose="030F0702030302020204" pitchFamily="66" charset="0"/>
              </a:rPr>
              <a:t>- un apaisement de la vitesse et la sécurisation des piétons et des cyclistes </a:t>
            </a:r>
          </a:p>
          <a:p>
            <a:r>
              <a:rPr lang="fr-FR" dirty="0">
                <a:latin typeface="Comic Sans MS" panose="030F0702030302020204" pitchFamily="66" charset="0"/>
              </a:rPr>
              <a:t>- une politique volontariste pour favoriser les transports doux dans St Etienne </a:t>
            </a:r>
          </a:p>
          <a:p>
            <a:endParaRPr lang="fr-FR" dirty="0" smtClean="0">
              <a:latin typeface="Comic Sans MS" panose="030F0702030302020204" pitchFamily="66" charset="0"/>
            </a:endParaRPr>
          </a:p>
          <a:p>
            <a:r>
              <a:rPr lang="fr-FR" sz="2800" dirty="0">
                <a:latin typeface="Calibri" panose="020F0502020204030204" pitchFamily="34" charset="0"/>
              </a:rPr>
              <a:t>Vélo-</a:t>
            </a:r>
            <a:r>
              <a:rPr lang="fr-FR" sz="2800" dirty="0" err="1">
                <a:latin typeface="Calibri" panose="020F0502020204030204" pitchFamily="34" charset="0"/>
              </a:rPr>
              <a:t>rution</a:t>
            </a:r>
            <a:r>
              <a:rPr lang="fr-FR" sz="2800" dirty="0">
                <a:latin typeface="Calibri" panose="020F0502020204030204" pitchFamily="34" charset="0"/>
              </a:rPr>
              <a:t> </a:t>
            </a:r>
            <a:endParaRPr lang="fr-FR" sz="2800" dirty="0">
              <a:latin typeface="Calibri" panose="020F0502020204030204" pitchFamily="34" charset="0"/>
            </a:endParaRPr>
          </a:p>
          <a:p>
            <a:r>
              <a:rPr lang="fr-FR" dirty="0" smtClean="0">
                <a:latin typeface="Comic Sans MS" panose="030F0702030302020204" pitchFamily="66" charset="0"/>
              </a:rPr>
              <a:t>Par </a:t>
            </a:r>
            <a:r>
              <a:rPr lang="fr-FR" dirty="0">
                <a:latin typeface="Comic Sans MS" panose="030F0702030302020204" pitchFamily="66" charset="0"/>
              </a:rPr>
              <a:t>ailleurs Vélo en Forez a décidé de participer à la </a:t>
            </a:r>
            <a:r>
              <a:rPr lang="fr-FR" dirty="0" err="1">
                <a:latin typeface="Comic Sans MS" panose="030F0702030302020204" pitchFamily="66" charset="0"/>
              </a:rPr>
              <a:t>vélorution</a:t>
            </a:r>
            <a:r>
              <a:rPr lang="fr-FR" dirty="0">
                <a:latin typeface="Comic Sans MS" panose="030F0702030302020204" pitchFamily="66" charset="0"/>
              </a:rPr>
              <a:t> organisée </a:t>
            </a:r>
            <a:r>
              <a:rPr lang="fr-FR" dirty="0" smtClean="0">
                <a:latin typeface="Comic Sans MS" panose="030F0702030302020204" pitchFamily="66" charset="0"/>
              </a:rPr>
              <a:t>au </a:t>
            </a:r>
            <a:r>
              <a:rPr lang="fr-FR" dirty="0">
                <a:latin typeface="Comic Sans MS" panose="030F0702030302020204" pitchFamily="66" charset="0"/>
              </a:rPr>
              <a:t>printemps 2018. </a:t>
            </a:r>
            <a:endParaRPr lang="fr-FR" dirty="0" smtClean="0">
              <a:latin typeface="Comic Sans MS" panose="030F0702030302020204" pitchFamily="66" charset="0"/>
            </a:endParaRPr>
          </a:p>
          <a:p>
            <a:r>
              <a:rPr lang="fr-FR" dirty="0" smtClean="0">
                <a:latin typeface="Comic Sans MS" panose="030F0702030302020204" pitchFamily="66" charset="0"/>
              </a:rPr>
              <a:t>Cette </a:t>
            </a:r>
            <a:r>
              <a:rPr lang="fr-FR" dirty="0">
                <a:latin typeface="Comic Sans MS" panose="030F0702030302020204" pitchFamily="66" charset="0"/>
              </a:rPr>
              <a:t>manifestation a pour but de faire prendre conscience aux élus en charge des déplacements de l’absence d’aménagements cyclables pour sortir de la métropole stéphanoise et rejoindre la Loire et la plaine du Forez. </a:t>
            </a:r>
          </a:p>
          <a:p>
            <a:r>
              <a:rPr lang="fr-FR" dirty="0">
                <a:latin typeface="Comic Sans MS" panose="030F0702030302020204" pitchFamily="66" charset="0"/>
              </a:rPr>
              <a:t>En novembre une réunion de préparation a déjà permis de mettre en place différentes commissions de travail. </a:t>
            </a:r>
            <a:endParaRPr lang="fr-FR" dirty="0" smtClean="0">
              <a:latin typeface="Comic Sans MS" panose="030F0702030302020204" pitchFamily="66" charset="0"/>
            </a:endParaRPr>
          </a:p>
          <a:p>
            <a:endParaRPr lang="fr-FR" dirty="0">
              <a:latin typeface="Comic Sans MS" panose="030F0702030302020204" pitchFamily="66" charset="0"/>
            </a:endParaRP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4255" y="1455358"/>
            <a:ext cx="2499908" cy="826204"/>
          </a:xfrm>
          <a:prstGeom prst="rect">
            <a:avLst/>
          </a:prstGeom>
          <a:ln w="19050">
            <a:solidFill>
              <a:schemeClr val="tx1"/>
            </a:solidFill>
          </a:ln>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061" y="2964241"/>
            <a:ext cx="2731443" cy="3893759"/>
          </a:xfrm>
          <a:prstGeom prst="rect">
            <a:avLst/>
          </a:prstGeom>
          <a:ln w="19050">
            <a:solidFill>
              <a:schemeClr val="tx1"/>
            </a:solidFill>
          </a:ln>
        </p:spPr>
      </p:pic>
    </p:spTree>
    <p:extLst>
      <p:ext uri="{BB962C8B-B14F-4D97-AF65-F5344CB8AC3E}">
        <p14:creationId xmlns:p14="http://schemas.microsoft.com/office/powerpoint/2010/main" val="328515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45" y="273049"/>
            <a:ext cx="5348798" cy="3985706"/>
          </a:xfrm>
          <a:prstGeom prst="rect">
            <a:avLst/>
          </a:prstGeom>
        </p:spPr>
        <p:txBody>
          <a:bodyPr wrap="square">
            <a:spAutoFit/>
          </a:bodyPr>
          <a:lstStyle/>
          <a:p>
            <a:pPr marL="457200" indent="-457200">
              <a:buFont typeface="Arial" panose="020B0604020202020204" pitchFamily="34" charset="0"/>
              <a:buChar char="•"/>
            </a:pPr>
            <a:endParaRPr lang="fr-FR" sz="900" dirty="0" smtClean="0">
              <a:latin typeface="Calibri" panose="020F0502020204030204" pitchFamily="34" charset="0"/>
            </a:endParaRPr>
          </a:p>
          <a:p>
            <a:pPr marL="457200" indent="-457200">
              <a:buFont typeface="Arial" panose="020B0604020202020204" pitchFamily="34" charset="0"/>
              <a:buChar char="•"/>
            </a:pPr>
            <a:r>
              <a:rPr lang="fr-FR" sz="2800" dirty="0" smtClean="0">
                <a:latin typeface="Calibri" panose="020F0502020204030204" pitchFamily="34" charset="0"/>
              </a:rPr>
              <a:t>Contacts </a:t>
            </a:r>
            <a:r>
              <a:rPr lang="fr-FR" sz="2800" dirty="0">
                <a:latin typeface="Calibri" panose="020F0502020204030204" pitchFamily="34" charset="0"/>
              </a:rPr>
              <a:t>avec les associations </a:t>
            </a:r>
          </a:p>
          <a:p>
            <a:endParaRPr lang="fr-FR" sz="2000" dirty="0">
              <a:latin typeface="Comic Sans MS" panose="030F0702030302020204" pitchFamily="66" charset="0"/>
            </a:endParaRPr>
          </a:p>
          <a:p>
            <a:endParaRPr lang="fr-FR" dirty="0">
              <a:latin typeface="Comic Sans MS" panose="030F0702030302020204" pitchFamily="66" charset="0"/>
            </a:endParaRPr>
          </a:p>
          <a:p>
            <a:endParaRPr lang="fr-FR" dirty="0">
              <a:latin typeface="Comic Sans MS" panose="030F0702030302020204" pitchFamily="66" charset="0"/>
            </a:endParaRPr>
          </a:p>
          <a:p>
            <a:pPr lvl="2"/>
            <a:r>
              <a:rPr lang="fr-FR" sz="2800" dirty="0" smtClean="0">
                <a:latin typeface="Calibri" panose="020F0502020204030204" pitchFamily="34" charset="0"/>
              </a:rPr>
              <a:t>O2 </a:t>
            </a:r>
            <a:r>
              <a:rPr lang="fr-FR" sz="2800" dirty="0">
                <a:latin typeface="Calibri" panose="020F0502020204030204" pitchFamily="34" charset="0"/>
              </a:rPr>
              <a:t>(</a:t>
            </a:r>
            <a:r>
              <a:rPr lang="fr-FR" sz="2800" dirty="0" err="1">
                <a:latin typeface="Calibri" panose="020F0502020204030204" pitchFamily="34" charset="0"/>
              </a:rPr>
              <a:t>ondaine</a:t>
            </a:r>
            <a:r>
              <a:rPr lang="fr-FR" sz="2800" dirty="0">
                <a:latin typeface="Calibri" panose="020F0502020204030204" pitchFamily="34" charset="0"/>
              </a:rPr>
              <a:t>) </a:t>
            </a:r>
          </a:p>
          <a:p>
            <a:r>
              <a:rPr lang="fr-FR" dirty="0">
                <a:latin typeface="Comic Sans MS" panose="030F0702030302020204" pitchFamily="66" charset="0"/>
              </a:rPr>
              <a:t>L’association O2 de l’</a:t>
            </a:r>
            <a:r>
              <a:rPr lang="fr-FR" dirty="0" err="1">
                <a:latin typeface="Comic Sans MS" panose="030F0702030302020204" pitchFamily="66" charset="0"/>
              </a:rPr>
              <a:t>Ondaine</a:t>
            </a:r>
            <a:r>
              <a:rPr lang="fr-FR" dirty="0">
                <a:latin typeface="Comic Sans MS" panose="030F0702030302020204" pitchFamily="66" charset="0"/>
              </a:rPr>
              <a:t> nous a présenté son projet de voie verte sur l’ancienne ligne de chemin de fer entre Firminy et </a:t>
            </a:r>
            <a:r>
              <a:rPr lang="fr-FR" dirty="0" err="1">
                <a:latin typeface="Comic Sans MS" panose="030F0702030302020204" pitchFamily="66" charset="0"/>
              </a:rPr>
              <a:t>Dunières</a:t>
            </a:r>
            <a:r>
              <a:rPr lang="fr-FR" dirty="0">
                <a:latin typeface="Comic Sans MS" panose="030F0702030302020204" pitchFamily="66" charset="0"/>
              </a:rPr>
              <a:t>. Cette voie longue de 27 km (dont 5 km dans la Loire) fermée depuis 2003 utilise 10 tunnels et 8 viaducs et sa partie terminale (8 km jusqu’à </a:t>
            </a:r>
            <a:r>
              <a:rPr lang="fr-FR" dirty="0" err="1">
                <a:latin typeface="Comic Sans MS" panose="030F0702030302020204" pitchFamily="66" charset="0"/>
              </a:rPr>
              <a:t>Dunières</a:t>
            </a:r>
            <a:r>
              <a:rPr lang="fr-FR" dirty="0">
                <a:latin typeface="Comic Sans MS" panose="030F0702030302020204" pitchFamily="66" charset="0"/>
              </a:rPr>
              <a:t>) est occupée par le </a:t>
            </a:r>
            <a:r>
              <a:rPr lang="fr-FR" dirty="0" err="1">
                <a:latin typeface="Comic Sans MS" panose="030F0702030302020204" pitchFamily="66" charset="0"/>
              </a:rPr>
              <a:t>vélorail</a:t>
            </a:r>
            <a:r>
              <a:rPr lang="fr-FR" dirty="0">
                <a:latin typeface="Comic Sans MS" panose="030F0702030302020204" pitchFamily="66" charset="0"/>
              </a:rPr>
              <a:t>. </a:t>
            </a:r>
          </a:p>
          <a:p>
            <a:r>
              <a:rPr lang="fr-FR" dirty="0">
                <a:latin typeface="Comic Sans MS" panose="030F0702030302020204" pitchFamily="66" charset="0"/>
              </a:rPr>
              <a:t>Cette voie verte est en cohérence avec la via </a:t>
            </a:r>
            <a:r>
              <a:rPr lang="fr-FR" dirty="0" err="1">
                <a:latin typeface="Comic Sans MS" panose="030F0702030302020204" pitchFamily="66" charset="0"/>
              </a:rPr>
              <a:t>Fluvia</a:t>
            </a:r>
            <a:r>
              <a:rPr lang="fr-FR" dirty="0">
                <a:latin typeface="Comic Sans MS" panose="030F0702030302020204" pitchFamily="66" charset="0"/>
              </a:rPr>
              <a:t> puisqu’elle permettrait une liaison entre la Loire et le Rhône et donc une liaison avec la via </a:t>
            </a:r>
            <a:r>
              <a:rPr lang="fr-FR" dirty="0" err="1">
                <a:latin typeface="Comic Sans MS" panose="030F0702030302020204" pitchFamily="66" charset="0"/>
              </a:rPr>
              <a:t>Rhôna</a:t>
            </a:r>
            <a:r>
              <a:rPr lang="fr-FR" dirty="0">
                <a:latin typeface="Comic Sans MS" panose="030F0702030302020204" pitchFamily="66" charset="0"/>
              </a:rPr>
              <a:t> puis avec l’éventuelle voie verte des confluences. </a:t>
            </a:r>
          </a:p>
        </p:txBody>
      </p:sp>
      <p:pic>
        <p:nvPicPr>
          <p:cNvPr id="6" name="Image 5"/>
          <p:cNvPicPr>
            <a:picLocks noChangeAspect="1"/>
          </p:cNvPicPr>
          <p:nvPr/>
        </p:nvPicPr>
        <p:blipFill>
          <a:blip r:embed="rId2"/>
          <a:stretch>
            <a:fillRect/>
          </a:stretch>
        </p:blipFill>
        <p:spPr>
          <a:xfrm>
            <a:off x="5877019" y="1897464"/>
            <a:ext cx="2491250" cy="3637664"/>
          </a:xfrm>
          <a:prstGeom prst="rect">
            <a:avLst/>
          </a:prstGeom>
          <a:ln w="19050">
            <a:solidFill>
              <a:schemeClr val="tx1"/>
            </a:solidFill>
          </a:ln>
        </p:spPr>
      </p:pic>
    </p:spTree>
    <p:extLst>
      <p:ext uri="{BB962C8B-B14F-4D97-AF65-F5344CB8AC3E}">
        <p14:creationId xmlns:p14="http://schemas.microsoft.com/office/powerpoint/2010/main" val="2084120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544" y="273049"/>
            <a:ext cx="5304409" cy="1754326"/>
          </a:xfrm>
          <a:prstGeom prst="rect">
            <a:avLst/>
          </a:prstGeom>
        </p:spPr>
        <p:txBody>
          <a:bodyPr wrap="square">
            <a:spAutoFit/>
          </a:bodyPr>
          <a:lstStyle/>
          <a:p>
            <a:endParaRPr lang="fr-FR" sz="1000" dirty="0">
              <a:latin typeface="Comic Sans MS" panose="030F0702030302020204" pitchFamily="66" charset="0"/>
            </a:endParaRPr>
          </a:p>
          <a:p>
            <a:pPr marL="457200" lvl="2" indent="-457200">
              <a:buFont typeface="Arial" panose="020B0604020202020204" pitchFamily="34" charset="0"/>
              <a:buChar char="•"/>
            </a:pPr>
            <a:r>
              <a:rPr lang="fr-FR" sz="2800" dirty="0" smtClean="0">
                <a:latin typeface="Calibri" panose="020F0502020204030204" pitchFamily="34" charset="0"/>
              </a:rPr>
              <a:t>SCPR </a:t>
            </a:r>
            <a:r>
              <a:rPr lang="fr-FR" sz="2800" dirty="0">
                <a:latin typeface="Calibri" panose="020F0502020204030204" pitchFamily="34" charset="0"/>
              </a:rPr>
              <a:t>(Roanne) </a:t>
            </a:r>
          </a:p>
          <a:p>
            <a:pPr lvl="2"/>
            <a:endParaRPr lang="fr-FR" sz="2800" dirty="0">
              <a:latin typeface="Calibri" panose="020F0502020204030204" pitchFamily="34" charset="0"/>
            </a:endParaRPr>
          </a:p>
          <a:p>
            <a:r>
              <a:rPr lang="fr-FR" dirty="0">
                <a:latin typeface="Comic Sans MS" panose="030F0702030302020204" pitchFamily="66" charset="0"/>
              </a:rPr>
              <a:t>Vélo en Forez a continué d’échanger des informations avec l’association de Roanne au sujet de l’avancement des travaux de la Loire à vélo entre Roanne et </a:t>
            </a:r>
            <a:r>
              <a:rPr lang="fr-FR" dirty="0" err="1">
                <a:latin typeface="Comic Sans MS" panose="030F0702030302020204" pitchFamily="66" charset="0"/>
              </a:rPr>
              <a:t>Iguérande</a:t>
            </a:r>
            <a:r>
              <a:rPr lang="fr-FR" dirty="0">
                <a:latin typeface="Comic Sans MS" panose="030F0702030302020204" pitchFamily="66" charset="0"/>
              </a:rPr>
              <a:t>. </a:t>
            </a:r>
            <a:endParaRPr lang="fr-FR" dirty="0"/>
          </a:p>
        </p:txBody>
      </p:sp>
      <p:sp>
        <p:nvSpPr>
          <p:cNvPr id="4" name="Rectangle 3"/>
          <p:cNvSpPr/>
          <p:nvPr/>
        </p:nvSpPr>
        <p:spPr>
          <a:xfrm>
            <a:off x="359544" y="2145047"/>
            <a:ext cx="7816790" cy="2677656"/>
          </a:xfrm>
          <a:prstGeom prst="rect">
            <a:avLst/>
          </a:prstGeom>
        </p:spPr>
        <p:txBody>
          <a:bodyPr wrap="square">
            <a:spAutoFit/>
          </a:bodyPr>
          <a:lstStyle/>
          <a:p>
            <a:pPr marL="457200" indent="-457200">
              <a:buFont typeface="Arial" panose="020B0604020202020204" pitchFamily="34" charset="0"/>
              <a:buChar char="•"/>
            </a:pPr>
            <a:r>
              <a:rPr lang="fr-FR" sz="2800" dirty="0">
                <a:latin typeface="Calibri" panose="020F0502020204030204" pitchFamily="34" charset="0"/>
              </a:rPr>
              <a:t>Conférence du CEREMA </a:t>
            </a:r>
          </a:p>
          <a:p>
            <a:endParaRPr lang="fr-FR" dirty="0" smtClean="0">
              <a:latin typeface="Comic Sans MS" panose="030F0702030302020204" pitchFamily="66" charset="0"/>
            </a:endParaRPr>
          </a:p>
          <a:p>
            <a:r>
              <a:rPr lang="fr-FR" dirty="0" smtClean="0">
                <a:latin typeface="Comic Sans MS" panose="030F0702030302020204" pitchFamily="66" charset="0"/>
              </a:rPr>
              <a:t>En </a:t>
            </a:r>
            <a:r>
              <a:rPr lang="fr-FR" dirty="0">
                <a:latin typeface="Comic Sans MS" panose="030F0702030302020204" pitchFamily="66" charset="0"/>
              </a:rPr>
              <a:t>octobre Vélo en Forez a organisé une réunion avec la CEREMA (centre d’étude et d’expertise sur la mobilité et l’aménagement) pour présenter les dernières réglementations concernant les modes de déplacement doux (Plan d’Action pour les Mobilités Actives) . </a:t>
            </a:r>
          </a:p>
          <a:p>
            <a:r>
              <a:rPr lang="fr-FR" dirty="0">
                <a:latin typeface="Comic Sans MS" panose="030F0702030302020204" pitchFamily="66" charset="0"/>
              </a:rPr>
              <a:t>Cette conférence qui a eu lieu à </a:t>
            </a:r>
            <a:r>
              <a:rPr lang="fr-FR" dirty="0" err="1">
                <a:latin typeface="Comic Sans MS" panose="030F0702030302020204" pitchFamily="66" charset="0"/>
              </a:rPr>
              <a:t>Montrond</a:t>
            </a:r>
            <a:r>
              <a:rPr lang="fr-FR" dirty="0">
                <a:latin typeface="Comic Sans MS" panose="030F0702030302020204" pitchFamily="66" charset="0"/>
              </a:rPr>
              <a:t> les Bains a été suivie par une trentaine de participants parmi lesquels on pouvait compter des élus, des techniciens du département et des communautés de communes, ainsi que des représentants d’associations de cyclistes. </a:t>
            </a:r>
          </a:p>
          <a:p>
            <a:r>
              <a:rPr lang="fr-FR" dirty="0">
                <a:latin typeface="Comic Sans MS" panose="030F0702030302020204" pitchFamily="66" charset="0"/>
              </a:rPr>
              <a:t>L’exposé a porté sur les évolutions du code de la route en faveur des cyclistes et des piétons ; cet exposé a été suivi d’un débat très enrichissant où le conférencier a répondu à de nombreuses questions. </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330" y="4978664"/>
            <a:ext cx="8522563" cy="1546347"/>
          </a:xfrm>
          <a:prstGeom prst="rect">
            <a:avLst/>
          </a:prstGeom>
          <a:ln w="19050">
            <a:solidFill>
              <a:schemeClr val="tx1"/>
            </a:solidFill>
          </a:ln>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954" y="23560"/>
            <a:ext cx="3371056" cy="2558271"/>
          </a:xfrm>
          <a:prstGeom prst="rect">
            <a:avLst/>
          </a:prstGeom>
          <a:ln w="19050">
            <a:solidFill>
              <a:schemeClr val="tx1"/>
            </a:solidFill>
          </a:ln>
        </p:spPr>
      </p:pic>
    </p:spTree>
    <p:extLst>
      <p:ext uri="{BB962C8B-B14F-4D97-AF65-F5344CB8AC3E}">
        <p14:creationId xmlns:p14="http://schemas.microsoft.com/office/powerpoint/2010/main" val="93176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667" y="156554"/>
            <a:ext cx="4869403" cy="6432530"/>
          </a:xfrm>
          <a:prstGeom prst="rect">
            <a:avLst/>
          </a:prstGeom>
        </p:spPr>
        <p:txBody>
          <a:bodyPr wrap="square">
            <a:spAutoFit/>
          </a:bodyPr>
          <a:lstStyle/>
          <a:p>
            <a:endParaRPr lang="fr-FR" sz="2000" b="1" dirty="0" smtClean="0">
              <a:latin typeface="Comic Sans MS" panose="030F0702030302020204" pitchFamily="66" charset="0"/>
            </a:endParaRPr>
          </a:p>
          <a:p>
            <a:pPr marL="457200" indent="-457200">
              <a:buFont typeface="Arial" panose="020B0604020202020204" pitchFamily="34" charset="0"/>
              <a:buChar char="•"/>
            </a:pPr>
            <a:r>
              <a:rPr lang="fr-FR" sz="2800" dirty="0">
                <a:latin typeface="Calibri" panose="020F0502020204030204" pitchFamily="34" charset="0"/>
              </a:rPr>
              <a:t>Les balades découvertes </a:t>
            </a:r>
          </a:p>
          <a:p>
            <a:endParaRPr lang="fr-FR" dirty="0" smtClean="0">
              <a:latin typeface="Comic Sans MS" panose="030F0702030302020204" pitchFamily="66" charset="0"/>
            </a:endParaRPr>
          </a:p>
          <a:p>
            <a:r>
              <a:rPr lang="fr-FR" dirty="0" smtClean="0">
                <a:latin typeface="Comic Sans MS" panose="030F0702030302020204" pitchFamily="66" charset="0"/>
              </a:rPr>
              <a:t>Rappel </a:t>
            </a:r>
            <a:r>
              <a:rPr lang="fr-FR" dirty="0">
                <a:latin typeface="Comic Sans MS" panose="030F0702030302020204" pitchFamily="66" charset="0"/>
              </a:rPr>
              <a:t>: depuis 2010 l’association vélo en Forez organise des sorties familiales </a:t>
            </a:r>
            <a:endParaRPr lang="fr-FR" dirty="0" smtClean="0">
              <a:latin typeface="Comic Sans MS" panose="030F0702030302020204" pitchFamily="66" charset="0"/>
            </a:endParaRPr>
          </a:p>
          <a:p>
            <a:r>
              <a:rPr lang="fr-FR" dirty="0" smtClean="0">
                <a:latin typeface="Comic Sans MS" panose="030F0702030302020204" pitchFamily="66" charset="0"/>
              </a:rPr>
              <a:t>à </a:t>
            </a:r>
            <a:r>
              <a:rPr lang="fr-FR" dirty="0">
                <a:latin typeface="Comic Sans MS" panose="030F0702030302020204" pitchFamily="66" charset="0"/>
              </a:rPr>
              <a:t>vélo afin de faire découvrir les circuits de nos 2 guides. </a:t>
            </a:r>
          </a:p>
          <a:p>
            <a:r>
              <a:rPr lang="fr-FR" dirty="0">
                <a:latin typeface="Comic Sans MS" panose="030F0702030302020204" pitchFamily="66" charset="0"/>
              </a:rPr>
              <a:t>En 2017 les balades se sont succédées du mois de mars au mois d’octobre en partant successivement de : </a:t>
            </a:r>
            <a:r>
              <a:rPr lang="fr-FR" dirty="0" err="1">
                <a:latin typeface="Comic Sans MS" panose="030F0702030302020204" pitchFamily="66" charset="0"/>
              </a:rPr>
              <a:t>Montrond</a:t>
            </a:r>
            <a:r>
              <a:rPr lang="fr-FR" dirty="0">
                <a:latin typeface="Comic Sans MS" panose="030F0702030302020204" pitchFamily="66" charset="0"/>
              </a:rPr>
              <a:t>, </a:t>
            </a:r>
            <a:r>
              <a:rPr lang="fr-FR" dirty="0" err="1">
                <a:latin typeface="Comic Sans MS" panose="030F0702030302020204" pitchFamily="66" charset="0"/>
              </a:rPr>
              <a:t>Cleppé</a:t>
            </a:r>
            <a:r>
              <a:rPr lang="fr-FR" dirty="0">
                <a:latin typeface="Comic Sans MS" panose="030F0702030302020204" pitchFamily="66" charset="0"/>
              </a:rPr>
              <a:t>, Veauche, </a:t>
            </a:r>
            <a:r>
              <a:rPr lang="fr-FR" dirty="0" err="1">
                <a:latin typeface="Comic Sans MS" panose="030F0702030302020204" pitchFamily="66" charset="0"/>
              </a:rPr>
              <a:t>Balbigny</a:t>
            </a:r>
            <a:r>
              <a:rPr lang="fr-FR" dirty="0">
                <a:latin typeface="Comic Sans MS" panose="030F0702030302020204" pitchFamily="66" charset="0"/>
              </a:rPr>
              <a:t>, St André le Puy, Boën, Montbrison. </a:t>
            </a:r>
          </a:p>
          <a:p>
            <a:r>
              <a:rPr lang="fr-FR" dirty="0">
                <a:latin typeface="Comic Sans MS" panose="030F0702030302020204" pitchFamily="66" charset="0"/>
              </a:rPr>
              <a:t>Suivant les balades le nombre de participants est très variable, toutes les sorties prévues ont pu être réalisées et ont été appréciées. </a:t>
            </a:r>
            <a:endParaRPr lang="fr-FR" dirty="0" smtClean="0">
              <a:latin typeface="Comic Sans MS" panose="030F0702030302020204" pitchFamily="66" charset="0"/>
            </a:endParaRPr>
          </a:p>
          <a:p>
            <a:endParaRPr lang="fr-FR" dirty="0">
              <a:latin typeface="Comic Sans MS" panose="030F0702030302020204" pitchFamily="66" charset="0"/>
            </a:endParaRPr>
          </a:p>
          <a:p>
            <a:pPr marL="457200" indent="-457200">
              <a:buFont typeface="Arial" panose="020B0604020202020204" pitchFamily="34" charset="0"/>
              <a:buChar char="•"/>
            </a:pPr>
            <a:r>
              <a:rPr lang="fr-FR" sz="2800" dirty="0">
                <a:latin typeface="Calibri" panose="020F0502020204030204" pitchFamily="34" charset="0"/>
              </a:rPr>
              <a:t>La journée nationale des voies vertes </a:t>
            </a:r>
          </a:p>
          <a:p>
            <a:endParaRPr lang="fr-FR" dirty="0" smtClean="0">
              <a:latin typeface="Comic Sans MS" panose="030F0702030302020204" pitchFamily="66" charset="0"/>
            </a:endParaRPr>
          </a:p>
          <a:p>
            <a:r>
              <a:rPr lang="fr-FR" dirty="0" smtClean="0">
                <a:latin typeface="Comic Sans MS" panose="030F0702030302020204" pitchFamily="66" charset="0"/>
              </a:rPr>
              <a:t>Cette </a:t>
            </a:r>
            <a:r>
              <a:rPr lang="fr-FR" dirty="0">
                <a:latin typeface="Comic Sans MS" panose="030F0702030302020204" pitchFamily="66" charset="0"/>
              </a:rPr>
              <a:t>journée est organisée dans le cadre de la semaine nationale de la mobilité durable. </a:t>
            </a:r>
          </a:p>
          <a:p>
            <a:r>
              <a:rPr lang="fr-FR" dirty="0">
                <a:latin typeface="Comic Sans MS" panose="030F0702030302020204" pitchFamily="66" charset="0"/>
              </a:rPr>
              <a:t>Le 23 septembre c’est la commune de St Romain le Puy qui nous a accueillis. </a:t>
            </a:r>
          </a:p>
          <a:p>
            <a:r>
              <a:rPr lang="fr-FR" dirty="0">
                <a:latin typeface="Comic Sans MS" panose="030F0702030302020204" pitchFamily="66" charset="0"/>
              </a:rPr>
              <a:t>2 Circuits étaient proposés : un de 10 km sans dénivelé et un de 27 km plus accidenté. </a:t>
            </a:r>
          </a:p>
          <a:p>
            <a:r>
              <a:rPr lang="fr-FR" dirty="0">
                <a:latin typeface="Comic Sans MS" panose="030F0702030302020204" pitchFamily="66" charset="0"/>
              </a:rPr>
              <a:t>Environ 70 cyclistes de tout niveau ont participé à cette manifestation avec un soleil généreux. </a:t>
            </a:r>
            <a:endParaRPr lang="fr-FR"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6576" y="3953110"/>
            <a:ext cx="3907424" cy="2523151"/>
          </a:xfrm>
          <a:prstGeom prst="rect">
            <a:avLst/>
          </a:prstGeom>
          <a:ln w="19050">
            <a:solidFill>
              <a:schemeClr val="tx1"/>
            </a:solidFill>
          </a:ln>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576" y="426128"/>
            <a:ext cx="3787807" cy="2840855"/>
          </a:xfrm>
          <a:prstGeom prst="rect">
            <a:avLst/>
          </a:prstGeom>
          <a:ln w="19050">
            <a:solidFill>
              <a:schemeClr val="tx1"/>
            </a:solidFill>
          </a:ln>
        </p:spPr>
      </p:pic>
    </p:spTree>
    <p:extLst>
      <p:ext uri="{BB962C8B-B14F-4D97-AF65-F5344CB8AC3E}">
        <p14:creationId xmlns:p14="http://schemas.microsoft.com/office/powerpoint/2010/main" val="231438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9294" y="276749"/>
            <a:ext cx="6400800" cy="4616648"/>
          </a:xfrm>
          <a:prstGeom prst="rect">
            <a:avLst/>
          </a:prstGeom>
        </p:spPr>
        <p:txBody>
          <a:bodyPr wrap="square">
            <a:spAutoFit/>
          </a:bodyPr>
          <a:lstStyle/>
          <a:p>
            <a:pPr marL="457200" indent="-457200">
              <a:buFont typeface="Arial" panose="020B0604020202020204" pitchFamily="34" charset="0"/>
              <a:buChar char="•"/>
            </a:pPr>
            <a:r>
              <a:rPr lang="fr-FR" sz="2800" dirty="0">
                <a:latin typeface="Calibri" panose="020F0502020204030204" pitchFamily="34" charset="0"/>
              </a:rPr>
              <a:t>Vente des </a:t>
            </a:r>
            <a:r>
              <a:rPr lang="fr-FR" sz="2800" dirty="0" smtClean="0">
                <a:latin typeface="Calibri" panose="020F0502020204030204" pitchFamily="34" charset="0"/>
              </a:rPr>
              <a:t>guides</a:t>
            </a:r>
          </a:p>
          <a:p>
            <a:endParaRPr lang="fr-FR" sz="2800" dirty="0">
              <a:latin typeface="Calibri" panose="020F0502020204030204" pitchFamily="34" charset="0"/>
            </a:endParaRPr>
          </a:p>
          <a:p>
            <a:r>
              <a:rPr lang="fr-FR" dirty="0"/>
              <a:t>Rappel : Vélo en Forez a édité 2 guides proposant des circuits VTC (ou VTT) à pratiquer en famille.</a:t>
            </a:r>
          </a:p>
          <a:p>
            <a:r>
              <a:rPr lang="fr-FR" dirty="0"/>
              <a:t>1°guide en 2009 : « 15 circuits VTC pour découvrir en famille la plaine du Forez </a:t>
            </a:r>
            <a:r>
              <a:rPr lang="fr-FR" dirty="0" smtClean="0"/>
              <a:t>»</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2874" y="2317072"/>
            <a:ext cx="6090081" cy="4567560"/>
          </a:xfrm>
          <a:prstGeom prst="rect">
            <a:avLst/>
          </a:prstGeom>
        </p:spPr>
      </p:pic>
    </p:spTree>
    <p:extLst>
      <p:ext uri="{BB962C8B-B14F-4D97-AF65-F5344CB8AC3E}">
        <p14:creationId xmlns:p14="http://schemas.microsoft.com/office/powerpoint/2010/main" val="340743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293" y="276749"/>
            <a:ext cx="7146523" cy="6340197"/>
          </a:xfrm>
          <a:prstGeom prst="rect">
            <a:avLst/>
          </a:prstGeom>
        </p:spPr>
        <p:txBody>
          <a:bodyPr wrap="square">
            <a:spAutoFit/>
          </a:bodyPr>
          <a:lstStyle/>
          <a:p>
            <a:endParaRPr lang="fr-FR" dirty="0"/>
          </a:p>
          <a:p>
            <a:r>
              <a:rPr lang="fr-FR" dirty="0"/>
              <a:t>2°guide en 2013 : « 24 balades VTC pour découvrir le département de la Loire </a:t>
            </a:r>
            <a:r>
              <a:rPr lang="fr-FR" dirty="0" smtClean="0"/>
              <a:t>»</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dirty="0"/>
              <a:t>Ces guides s’adressent aux familles pratiquant le vélo loisir, une clientèle qui ne se retrouvait pas toujours dans les guides plus sportifs.</a:t>
            </a:r>
          </a:p>
          <a:p>
            <a:r>
              <a:rPr lang="fr-FR" dirty="0"/>
              <a:t>La vente de ces guides s’est poursuivie en 2017 essentiellement dans les offices de tourisme de la Loire et dans quelques magasins (marchands de cycles ou librairies).</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623" y="932154"/>
            <a:ext cx="6440222" cy="4536972"/>
          </a:xfrm>
          <a:prstGeom prst="rect">
            <a:avLst/>
          </a:prstGeom>
        </p:spPr>
      </p:pic>
    </p:spTree>
    <p:extLst>
      <p:ext uri="{BB962C8B-B14F-4D97-AF65-F5344CB8AC3E}">
        <p14:creationId xmlns:p14="http://schemas.microsoft.com/office/powerpoint/2010/main" val="509782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98" y="178977"/>
            <a:ext cx="8584706" cy="1415772"/>
          </a:xfrm>
          <a:prstGeom prst="rect">
            <a:avLst/>
          </a:prstGeom>
        </p:spPr>
        <p:txBody>
          <a:bodyPr wrap="square">
            <a:spAutoFit/>
          </a:bodyPr>
          <a:lstStyle/>
          <a:p>
            <a:endParaRPr lang="fr-FR" sz="1600" dirty="0">
              <a:latin typeface="Calibri" panose="020F0502020204030204" pitchFamily="34" charset="0"/>
            </a:endParaRPr>
          </a:p>
          <a:p>
            <a:r>
              <a:rPr lang="fr-FR" sz="2800" b="1" dirty="0" smtClean="0">
                <a:solidFill>
                  <a:srgbClr val="FF0000"/>
                </a:solidFill>
                <a:latin typeface="Comic Sans MS" panose="030F0702030302020204" pitchFamily="66" charset="0"/>
              </a:rPr>
              <a:t>Appels à volontaires pour rejoindre le bureau</a:t>
            </a: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a:stretch>
            <a:fillRect/>
          </a:stretch>
        </p:blipFill>
        <p:spPr>
          <a:xfrm>
            <a:off x="623379" y="1343164"/>
            <a:ext cx="8201025" cy="5343525"/>
          </a:xfrm>
          <a:prstGeom prst="rect">
            <a:avLst/>
          </a:prstGeom>
        </p:spPr>
      </p:pic>
    </p:spTree>
    <p:extLst>
      <p:ext uri="{BB962C8B-B14F-4D97-AF65-F5344CB8AC3E}">
        <p14:creationId xmlns:p14="http://schemas.microsoft.com/office/powerpoint/2010/main" val="11787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294" y="2629213"/>
            <a:ext cx="8584706" cy="1415772"/>
          </a:xfrm>
          <a:prstGeom prst="rect">
            <a:avLst/>
          </a:prstGeom>
        </p:spPr>
        <p:txBody>
          <a:bodyPr wrap="square">
            <a:spAutoFit/>
          </a:bodyPr>
          <a:lstStyle/>
          <a:p>
            <a:endParaRPr lang="fr-FR" sz="1600" dirty="0">
              <a:latin typeface="Calibri" panose="020F0502020204030204" pitchFamily="34" charset="0"/>
            </a:endParaRPr>
          </a:p>
          <a:p>
            <a:r>
              <a:rPr lang="fr-FR" sz="2800" b="1" dirty="0" smtClean="0">
                <a:solidFill>
                  <a:srgbClr val="FF0000"/>
                </a:solidFill>
                <a:latin typeface="Comic Sans MS" panose="030F0702030302020204" pitchFamily="66" charset="0"/>
              </a:rPr>
              <a:t>RAPPORT </a:t>
            </a:r>
            <a:r>
              <a:rPr lang="fr-FR" sz="2800" b="1" dirty="0" smtClean="0">
                <a:solidFill>
                  <a:srgbClr val="FF0000"/>
                </a:solidFill>
                <a:latin typeface="Comic Sans MS" panose="030F0702030302020204" pitchFamily="66" charset="0"/>
              </a:rPr>
              <a:t>MORAL 2017 – Perspectives 2018</a:t>
            </a:r>
            <a:endParaRPr lang="fr-FR" sz="2800" b="1" dirty="0" smtClean="0">
              <a:solidFill>
                <a:srgbClr val="FF0000"/>
              </a:solidFill>
              <a:latin typeface="Comic Sans MS" panose="030F0702030302020204" pitchFamily="66" charset="0"/>
            </a:endParaRP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Tree>
    <p:extLst>
      <p:ext uri="{BB962C8B-B14F-4D97-AF65-F5344CB8AC3E}">
        <p14:creationId xmlns:p14="http://schemas.microsoft.com/office/powerpoint/2010/main" val="379153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98" y="178977"/>
            <a:ext cx="8584706" cy="1415772"/>
          </a:xfrm>
          <a:prstGeom prst="rect">
            <a:avLst/>
          </a:prstGeom>
        </p:spPr>
        <p:txBody>
          <a:bodyPr wrap="square">
            <a:spAutoFit/>
          </a:bodyPr>
          <a:lstStyle/>
          <a:p>
            <a:endParaRPr lang="fr-FR" sz="1600" dirty="0">
              <a:latin typeface="Calibri" panose="020F0502020204030204" pitchFamily="34" charset="0"/>
            </a:endParaRPr>
          </a:p>
          <a:p>
            <a:r>
              <a:rPr lang="fr-FR" sz="2800" b="1" dirty="0" smtClean="0">
                <a:solidFill>
                  <a:srgbClr val="FF0000"/>
                </a:solidFill>
                <a:latin typeface="Comic Sans MS" panose="030F0702030302020204" pitchFamily="66" charset="0"/>
              </a:rPr>
              <a:t>Election du nouveau bureau</a:t>
            </a: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a:stretch>
            <a:fillRect/>
          </a:stretch>
        </p:blipFill>
        <p:spPr>
          <a:xfrm>
            <a:off x="1035682" y="1962936"/>
            <a:ext cx="6310018" cy="3674384"/>
          </a:xfrm>
          <a:prstGeom prst="rect">
            <a:avLst/>
          </a:prstGeom>
        </p:spPr>
      </p:pic>
    </p:spTree>
    <p:extLst>
      <p:ext uri="{BB962C8B-B14F-4D97-AF65-F5344CB8AC3E}">
        <p14:creationId xmlns:p14="http://schemas.microsoft.com/office/powerpoint/2010/main" val="39535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98" y="178977"/>
            <a:ext cx="8584706" cy="1415772"/>
          </a:xfrm>
          <a:prstGeom prst="rect">
            <a:avLst/>
          </a:prstGeom>
        </p:spPr>
        <p:txBody>
          <a:bodyPr wrap="square">
            <a:spAutoFit/>
          </a:bodyPr>
          <a:lstStyle/>
          <a:p>
            <a:endParaRPr lang="fr-FR" sz="1600" dirty="0">
              <a:latin typeface="Calibri" panose="020F0502020204030204" pitchFamily="34" charset="0"/>
            </a:endParaRPr>
          </a:p>
          <a:p>
            <a:r>
              <a:rPr lang="fr-FR" sz="2800" b="1" dirty="0" smtClean="0">
                <a:solidFill>
                  <a:srgbClr val="FF0000"/>
                </a:solidFill>
                <a:latin typeface="Comic Sans MS" panose="030F0702030302020204" pitchFamily="66" charset="0"/>
              </a:rPr>
              <a:t>Questions / Réponses</a:t>
            </a: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a:stretch>
            <a:fillRect/>
          </a:stretch>
        </p:blipFill>
        <p:spPr>
          <a:xfrm>
            <a:off x="1296140" y="1345382"/>
            <a:ext cx="5690585" cy="4225682"/>
          </a:xfrm>
          <a:prstGeom prst="rect">
            <a:avLst/>
          </a:prstGeom>
        </p:spPr>
      </p:pic>
    </p:spTree>
    <p:extLst>
      <p:ext uri="{BB962C8B-B14F-4D97-AF65-F5344CB8AC3E}">
        <p14:creationId xmlns:p14="http://schemas.microsoft.com/office/powerpoint/2010/main" val="126418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98" y="178977"/>
            <a:ext cx="8584706" cy="1415772"/>
          </a:xfrm>
          <a:prstGeom prst="rect">
            <a:avLst/>
          </a:prstGeom>
        </p:spPr>
        <p:txBody>
          <a:bodyPr wrap="square">
            <a:spAutoFit/>
          </a:bodyPr>
          <a:lstStyle/>
          <a:p>
            <a:endParaRPr lang="fr-FR" sz="1600" dirty="0">
              <a:latin typeface="Calibri" panose="020F0502020204030204" pitchFamily="34" charset="0"/>
            </a:endParaRPr>
          </a:p>
          <a:p>
            <a:r>
              <a:rPr lang="fr-FR" sz="2800" b="1" dirty="0" smtClean="0">
                <a:solidFill>
                  <a:srgbClr val="FF0000"/>
                </a:solidFill>
                <a:latin typeface="Comic Sans MS" panose="030F0702030302020204" pitchFamily="66" charset="0"/>
              </a:rPr>
              <a:t>Moment de convivialité</a:t>
            </a:r>
          </a:p>
          <a:p>
            <a:endParaRPr lang="fr-FR" sz="2800" dirty="0">
              <a:latin typeface="Comic Sans MS" panose="030F0702030302020204" pitchFamily="66" charset="0"/>
            </a:endParaRPr>
          </a:p>
          <a:p>
            <a:endParaRPr lang="fr-FR" dirty="0">
              <a:latin typeface="Calibri" panose="020F0502020204030204" pitchFamily="34" charset="0"/>
            </a:endParaRPr>
          </a:p>
        </p:txBody>
      </p:sp>
      <p:pic>
        <p:nvPicPr>
          <p:cNvPr id="3" name="Image 2"/>
          <p:cNvPicPr>
            <a:picLocks noChangeAspect="1"/>
          </p:cNvPicPr>
          <p:nvPr/>
        </p:nvPicPr>
        <p:blipFill>
          <a:blip r:embed="rId2"/>
          <a:stretch>
            <a:fillRect/>
          </a:stretch>
        </p:blipFill>
        <p:spPr>
          <a:xfrm>
            <a:off x="3950565" y="2146361"/>
            <a:ext cx="4992486" cy="3277895"/>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154" y="4518417"/>
            <a:ext cx="2885243" cy="2162029"/>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154" y="1348158"/>
            <a:ext cx="2803400" cy="2818155"/>
          </a:xfrm>
          <a:prstGeom prst="rect">
            <a:avLst/>
          </a:prstGeom>
        </p:spPr>
      </p:pic>
    </p:spTree>
    <p:extLst>
      <p:ext uri="{BB962C8B-B14F-4D97-AF65-F5344CB8AC3E}">
        <p14:creationId xmlns:p14="http://schemas.microsoft.com/office/powerpoint/2010/main" val="200370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10" name="Rectangle 9"/>
          <p:cNvSpPr/>
          <p:nvPr/>
        </p:nvSpPr>
        <p:spPr>
          <a:xfrm>
            <a:off x="295272" y="1924975"/>
            <a:ext cx="8722309" cy="3970318"/>
          </a:xfrm>
          <a:prstGeom prst="rect">
            <a:avLst/>
          </a:prstGeom>
        </p:spPr>
        <p:txBody>
          <a:bodyPr wrap="square">
            <a:spAutoFit/>
          </a:bodyPr>
          <a:lstStyle/>
          <a:p>
            <a:r>
              <a:rPr lang="fr-FR" sz="1800" dirty="0"/>
              <a:t>Bonjour Mesdames, bonjour Messieurs. Je remercie particulièrement Mesdames </a:t>
            </a:r>
            <a:r>
              <a:rPr lang="fr-FR" sz="1800" dirty="0" smtClean="0"/>
              <a:t>et Messieurs </a:t>
            </a:r>
            <a:r>
              <a:rPr lang="fr-FR" sz="1800" dirty="0"/>
              <a:t>les élu(e)s qui ont répondu à notre invitation. Je vais tout d’abord me présenter </a:t>
            </a:r>
            <a:r>
              <a:rPr lang="fr-FR" sz="1800" dirty="0" smtClean="0"/>
              <a:t>car vous aviez, jusqu’à présent, l’habitude d’avoir pour interlocuteur </a:t>
            </a:r>
            <a:r>
              <a:rPr lang="fr-FR" sz="1800" b="1" dirty="0" smtClean="0"/>
              <a:t>Jacques Neubert</a:t>
            </a:r>
            <a:r>
              <a:rPr lang="fr-FR" sz="1800" dirty="0" smtClean="0"/>
              <a:t>, le précédent président.</a:t>
            </a:r>
          </a:p>
          <a:p>
            <a:r>
              <a:rPr lang="fr-FR" sz="1800" dirty="0" smtClean="0"/>
              <a:t>Confronté </a:t>
            </a:r>
            <a:r>
              <a:rPr lang="fr-FR" sz="1800" dirty="0"/>
              <a:t>à des problèmes personnels, Jacques a pris la décision de démissionner à la </a:t>
            </a:r>
            <a:r>
              <a:rPr lang="fr-FR" sz="1800" dirty="0" smtClean="0"/>
              <a:t>fin de </a:t>
            </a:r>
            <a:r>
              <a:rPr lang="fr-FR" sz="1800" dirty="0"/>
              <a:t>l’année 2017. Co-fondateur de l’association, il </a:t>
            </a:r>
            <a:r>
              <a:rPr lang="fr-FR" sz="1800" dirty="0" smtClean="0"/>
              <a:t>œuvrait </a:t>
            </a:r>
            <a:r>
              <a:rPr lang="fr-FR" sz="1800" dirty="0"/>
              <a:t>au sein du bureau depuis </a:t>
            </a:r>
            <a:r>
              <a:rPr lang="fr-FR" sz="1800" dirty="0" smtClean="0"/>
              <a:t>2006 et </a:t>
            </a:r>
            <a:r>
              <a:rPr lang="fr-FR" sz="1800" dirty="0"/>
              <a:t>pendant ces 12 années de travail, il a contribué (ainsi que </a:t>
            </a:r>
            <a:r>
              <a:rPr lang="fr-FR" sz="1800" b="1" dirty="0"/>
              <a:t>Jean-Yves, le 1er </a:t>
            </a:r>
            <a:r>
              <a:rPr lang="fr-FR" sz="1800" b="1" dirty="0" smtClean="0"/>
              <a:t>président-fondateur </a:t>
            </a:r>
            <a:r>
              <a:rPr lang="fr-FR" sz="1800" b="1" dirty="0"/>
              <a:t>et son épouse Andrée</a:t>
            </a:r>
            <a:r>
              <a:rPr lang="fr-FR" sz="1800" dirty="0"/>
              <a:t>) à faire de ”Vélo en Forez”, un acteur </a:t>
            </a:r>
            <a:r>
              <a:rPr lang="fr-FR" sz="1800" dirty="0" smtClean="0"/>
              <a:t>incontournable du </a:t>
            </a:r>
            <a:r>
              <a:rPr lang="fr-FR" sz="1800" dirty="0"/>
              <a:t>paysage cycliste ligérien auquel les décideurs que sont le Conseil Départemental, les </a:t>
            </a:r>
            <a:r>
              <a:rPr lang="fr-FR" sz="1800" dirty="0" smtClean="0"/>
              <a:t>EPCI </a:t>
            </a:r>
            <a:r>
              <a:rPr lang="fr-FR" sz="1800" dirty="0"/>
              <a:t>et les communes ont constamment fait appel afin d’apporter nos idées, nos </a:t>
            </a:r>
            <a:r>
              <a:rPr lang="fr-FR" sz="1800" dirty="0" smtClean="0"/>
              <a:t>compétences </a:t>
            </a:r>
            <a:r>
              <a:rPr lang="fr-FR" sz="1800" dirty="0"/>
              <a:t>et nos envies pour créer ou améliorer les équipements cyclables </a:t>
            </a:r>
            <a:r>
              <a:rPr lang="fr-FR" sz="1800" dirty="0" smtClean="0"/>
              <a:t>nécessaires </a:t>
            </a:r>
            <a:r>
              <a:rPr lang="fr-FR" sz="1800" dirty="0"/>
              <a:t>au développement des mobilités douces et actives ou nécessaires à </a:t>
            </a:r>
            <a:r>
              <a:rPr lang="fr-FR" sz="1800" dirty="0" smtClean="0"/>
              <a:t>la grande </a:t>
            </a:r>
            <a:r>
              <a:rPr lang="fr-FR" sz="1800" dirty="0"/>
              <a:t>itinérance à vélo. Nous les remercions chaleureusement pour tout ce qu’ils </a:t>
            </a:r>
            <a:r>
              <a:rPr lang="fr-FR" sz="1800" dirty="0" smtClean="0"/>
              <a:t>ont accompli</a:t>
            </a:r>
            <a:r>
              <a:rPr lang="fr-FR" sz="1800" dirty="0"/>
              <a:t>.</a:t>
            </a:r>
          </a:p>
        </p:txBody>
      </p:sp>
      <p:sp>
        <p:nvSpPr>
          <p:cNvPr id="12" name="Rectangle 11"/>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Tree>
    <p:extLst>
      <p:ext uri="{BB962C8B-B14F-4D97-AF65-F5344CB8AC3E}">
        <p14:creationId xmlns:p14="http://schemas.microsoft.com/office/powerpoint/2010/main" val="1449477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6" name="Rectangle 5"/>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
        <p:nvSpPr>
          <p:cNvPr id="7" name="Rectangle 6"/>
          <p:cNvSpPr/>
          <p:nvPr/>
        </p:nvSpPr>
        <p:spPr>
          <a:xfrm>
            <a:off x="297400" y="1581766"/>
            <a:ext cx="8145264" cy="2585323"/>
          </a:xfrm>
          <a:prstGeom prst="rect">
            <a:avLst/>
          </a:prstGeom>
        </p:spPr>
        <p:txBody>
          <a:bodyPr wrap="square">
            <a:spAutoFit/>
          </a:bodyPr>
          <a:lstStyle/>
          <a:p>
            <a:r>
              <a:rPr lang="fr-FR" sz="1800" dirty="0"/>
              <a:t>J’avais, en ce qui me concerne, rejoint le CA lors de l’AG 2017 (après un premier </a:t>
            </a:r>
            <a:r>
              <a:rPr lang="fr-FR" sz="1800" dirty="0" smtClean="0"/>
              <a:t>passage en </a:t>
            </a:r>
            <a:r>
              <a:rPr lang="fr-FR" sz="1800" dirty="0"/>
              <a:t>2014) et, fort de la confiance que Jacques et le bureau m’ont accordé, j’ai </a:t>
            </a:r>
            <a:r>
              <a:rPr lang="fr-FR" sz="1800" dirty="0" smtClean="0"/>
              <a:t>décidé d’accepter </a:t>
            </a:r>
            <a:r>
              <a:rPr lang="fr-FR" sz="1800" dirty="0"/>
              <a:t>la charge de président. </a:t>
            </a:r>
            <a:endParaRPr lang="fr-FR" sz="1800" dirty="0" smtClean="0"/>
          </a:p>
          <a:p>
            <a:r>
              <a:rPr lang="fr-FR" sz="1800" dirty="0" smtClean="0"/>
              <a:t>C’est </a:t>
            </a:r>
            <a:r>
              <a:rPr lang="fr-FR" sz="1800" dirty="0"/>
              <a:t>désormais à moi qu’il incombe d’animer </a:t>
            </a:r>
            <a:r>
              <a:rPr lang="fr-FR" sz="1800" dirty="0" smtClean="0"/>
              <a:t>l’association </a:t>
            </a:r>
            <a:r>
              <a:rPr lang="fr-FR" sz="1800" dirty="0"/>
              <a:t>et de faire en sorte qu’elle conserve sa place méritée et son statut.</a:t>
            </a:r>
          </a:p>
          <a:p>
            <a:r>
              <a:rPr lang="fr-FR" sz="1800" dirty="0"/>
              <a:t>Au delà de la place et du statut, j’ai l’ambition de continuer à faire de ”Vélo en Forez” </a:t>
            </a:r>
            <a:r>
              <a:rPr lang="fr-FR" sz="1800" dirty="0" smtClean="0"/>
              <a:t>cette force </a:t>
            </a:r>
            <a:r>
              <a:rPr lang="fr-FR" sz="1800" dirty="0"/>
              <a:t>de proposition (et de revendication) qui a permis l’évolution considérable des </a:t>
            </a:r>
            <a:r>
              <a:rPr lang="fr-FR" sz="1800" dirty="0" smtClean="0"/>
              <a:t>pratiques </a:t>
            </a:r>
            <a:r>
              <a:rPr lang="fr-FR" sz="1800" dirty="0"/>
              <a:t>et des équipements cyclables à l’exception de ceux destinés à des pratiques </a:t>
            </a:r>
            <a:r>
              <a:rPr lang="fr-FR" sz="1800" dirty="0" smtClean="0"/>
              <a:t> sportives </a:t>
            </a:r>
            <a:r>
              <a:rPr lang="fr-FR" sz="1800" dirty="0"/>
              <a:t>et(ou) compétitives. </a:t>
            </a: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8337" y="4289094"/>
            <a:ext cx="3941685" cy="2214156"/>
          </a:xfrm>
          <a:prstGeom prst="rect">
            <a:avLst/>
          </a:prstGeom>
        </p:spPr>
      </p:pic>
    </p:spTree>
    <p:extLst>
      <p:ext uri="{BB962C8B-B14F-4D97-AF65-F5344CB8AC3E}">
        <p14:creationId xmlns:p14="http://schemas.microsoft.com/office/powerpoint/2010/main" val="1658599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761" y="1109969"/>
            <a:ext cx="8220721" cy="2862322"/>
          </a:xfrm>
          <a:prstGeom prst="rect">
            <a:avLst/>
          </a:prstGeom>
        </p:spPr>
        <p:txBody>
          <a:bodyPr wrap="square">
            <a:spAutoFit/>
          </a:bodyPr>
          <a:lstStyle/>
          <a:p>
            <a:r>
              <a:rPr lang="fr-FR" sz="1800" dirty="0"/>
              <a:t>En 2017, nous avons enfin vu débuter le chantier de </a:t>
            </a:r>
            <a:r>
              <a:rPr lang="fr-FR" sz="1800" b="1" dirty="0"/>
              <a:t>”La Loire à Vélo”, </a:t>
            </a:r>
            <a:r>
              <a:rPr lang="fr-FR" sz="1800" dirty="0"/>
              <a:t>au nord </a:t>
            </a:r>
            <a:r>
              <a:rPr lang="fr-FR" sz="1800" dirty="0" smtClean="0"/>
              <a:t>du département</a:t>
            </a:r>
            <a:r>
              <a:rPr lang="fr-FR" sz="1800" dirty="0"/>
              <a:t>. Le premier tronçon, reliant </a:t>
            </a:r>
            <a:r>
              <a:rPr lang="fr-FR" sz="1800" dirty="0" err="1"/>
              <a:t>Iguérande</a:t>
            </a:r>
            <a:r>
              <a:rPr lang="fr-FR" sz="1800" dirty="0"/>
              <a:t> à Roanne en voie verte-</a:t>
            </a:r>
            <a:r>
              <a:rPr lang="fr-FR" sz="1800" dirty="0" err="1"/>
              <a:t>véloroute</a:t>
            </a:r>
            <a:r>
              <a:rPr lang="fr-FR" sz="1800" dirty="0"/>
              <a:t> </a:t>
            </a:r>
            <a:r>
              <a:rPr lang="fr-FR" sz="1800" dirty="0" smtClean="0"/>
              <a:t>sera mis </a:t>
            </a:r>
            <a:r>
              <a:rPr lang="fr-FR" sz="1800" dirty="0"/>
              <a:t>en service cette année. Nous y emmènerons nos adhérents au cours d’une de nos </a:t>
            </a:r>
            <a:r>
              <a:rPr lang="fr-FR" sz="1800" dirty="0" smtClean="0"/>
              <a:t> traditionnelles </a:t>
            </a:r>
            <a:r>
              <a:rPr lang="fr-FR" sz="1800" dirty="0"/>
              <a:t>balades. A terme (et j’espère que ce sera le plus vite possible), il </a:t>
            </a:r>
            <a:r>
              <a:rPr lang="fr-FR" sz="1800" dirty="0" smtClean="0"/>
              <a:t>sera possible </a:t>
            </a:r>
            <a:r>
              <a:rPr lang="fr-FR" sz="1800" dirty="0"/>
              <a:t>de descendre à vélo la Loire de sa source à son embouchure en </a:t>
            </a:r>
            <a:r>
              <a:rPr lang="fr-FR" sz="1800" dirty="0" smtClean="0"/>
              <a:t>utilisant exclusivement </a:t>
            </a:r>
            <a:r>
              <a:rPr lang="fr-FR" sz="1800" dirty="0"/>
              <a:t>des voies vertes en site propre ou des </a:t>
            </a:r>
            <a:r>
              <a:rPr lang="fr-FR" sz="1800" dirty="0" err="1"/>
              <a:t>véloroutes</a:t>
            </a:r>
            <a:r>
              <a:rPr lang="fr-FR" sz="1800" dirty="0"/>
              <a:t> (routes à </a:t>
            </a:r>
            <a:r>
              <a:rPr lang="fr-FR" sz="1800" dirty="0" smtClean="0"/>
              <a:t>faible circulation</a:t>
            </a:r>
            <a:r>
              <a:rPr lang="fr-FR" sz="1800" dirty="0"/>
              <a:t>). Cette ultime jonction qui devrait se situer aux alentours de </a:t>
            </a:r>
            <a:r>
              <a:rPr lang="fr-FR" sz="1800" dirty="0" smtClean="0"/>
              <a:t>Digoin-Paray le Monial </a:t>
            </a:r>
            <a:r>
              <a:rPr lang="fr-FR" sz="1800" dirty="0"/>
              <a:t>nous mettra également en relation avec l’EV6 et les possibilités de se diriger </a:t>
            </a:r>
            <a:r>
              <a:rPr lang="fr-FR" sz="1800" dirty="0" smtClean="0"/>
              <a:t>vers l’Est</a:t>
            </a:r>
            <a:r>
              <a:rPr lang="fr-FR" sz="1800" dirty="0"/>
              <a:t>, le Danube et la Mer Noire ou vers le Nord de l’Europe. </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761" y="4204044"/>
            <a:ext cx="4605863" cy="2653956"/>
          </a:xfrm>
          <a:prstGeom prst="rect">
            <a:avLst/>
          </a:prstGeom>
        </p:spPr>
      </p:pic>
      <p:grpSp>
        <p:nvGrpSpPr>
          <p:cNvPr id="8" name="Groupe 7"/>
          <p:cNvGrpSpPr/>
          <p:nvPr/>
        </p:nvGrpSpPr>
        <p:grpSpPr>
          <a:xfrm>
            <a:off x="6196931" y="4204044"/>
            <a:ext cx="2943225" cy="2603328"/>
            <a:chOff x="5648279" y="3219956"/>
            <a:chExt cx="2943225" cy="2603328"/>
          </a:xfrm>
        </p:grpSpPr>
        <p:pic>
          <p:nvPicPr>
            <p:cNvPr id="5" name="Image 4"/>
            <p:cNvPicPr>
              <a:picLocks noChangeAspect="1"/>
            </p:cNvPicPr>
            <p:nvPr/>
          </p:nvPicPr>
          <p:blipFill>
            <a:blip r:embed="rId3"/>
            <a:stretch>
              <a:fillRect/>
            </a:stretch>
          </p:blipFill>
          <p:spPr>
            <a:xfrm>
              <a:off x="5648279" y="3219956"/>
              <a:ext cx="2943225" cy="2552700"/>
            </a:xfrm>
            <a:prstGeom prst="rect">
              <a:avLst/>
            </a:prstGeom>
          </p:spPr>
        </p:pic>
        <p:sp>
          <p:nvSpPr>
            <p:cNvPr id="2" name="Rectangle 1"/>
            <p:cNvSpPr/>
            <p:nvPr/>
          </p:nvSpPr>
          <p:spPr>
            <a:xfrm>
              <a:off x="6809173" y="4616388"/>
              <a:ext cx="656947" cy="1206896"/>
            </a:xfrm>
            <a:prstGeom prst="rect">
              <a:avLst/>
            </a:prstGeom>
            <a:no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4184" y="5945223"/>
            <a:ext cx="1224484" cy="811521"/>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10" name="Rectangle 9"/>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Tree>
    <p:extLst>
      <p:ext uri="{BB962C8B-B14F-4D97-AF65-F5344CB8AC3E}">
        <p14:creationId xmlns:p14="http://schemas.microsoft.com/office/powerpoint/2010/main" val="321780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954" y="1437343"/>
            <a:ext cx="5018137" cy="5355312"/>
          </a:xfrm>
          <a:prstGeom prst="rect">
            <a:avLst/>
          </a:prstGeom>
        </p:spPr>
        <p:txBody>
          <a:bodyPr wrap="square">
            <a:spAutoFit/>
          </a:bodyPr>
          <a:lstStyle/>
          <a:p>
            <a:r>
              <a:rPr lang="fr-FR" sz="1800" dirty="0"/>
              <a:t>Nous voilà au </a:t>
            </a:r>
            <a:r>
              <a:rPr lang="fr-FR" sz="1800" dirty="0" smtClean="0"/>
              <a:t>cœur </a:t>
            </a:r>
            <a:r>
              <a:rPr lang="fr-FR" sz="1800" dirty="0"/>
              <a:t>de </a:t>
            </a:r>
            <a:r>
              <a:rPr lang="fr-FR" sz="1800" dirty="0" smtClean="0"/>
              <a:t>que l’on </a:t>
            </a:r>
            <a:r>
              <a:rPr lang="fr-FR" sz="1800" dirty="0"/>
              <a:t>nomme la grande itinérance à vélo, synonyme évidemment de tourisme mais pas </a:t>
            </a:r>
            <a:r>
              <a:rPr lang="fr-FR" sz="1800" dirty="0" smtClean="0"/>
              <a:t> uniquement</a:t>
            </a:r>
            <a:r>
              <a:rPr lang="fr-FR" sz="1800" dirty="0"/>
              <a:t>. Un touriste à vélo, c’est aussi un consommateur qui cherche à s’alimenter </a:t>
            </a:r>
          </a:p>
          <a:p>
            <a:r>
              <a:rPr lang="fr-FR" sz="1800" dirty="0"/>
              <a:t>(un commerce), à passer la nuit (un hébergement), à s’arrêter dans la région (une </a:t>
            </a:r>
            <a:r>
              <a:rPr lang="fr-FR" sz="1800" dirty="0" smtClean="0"/>
              <a:t>offre culturelle</a:t>
            </a:r>
            <a:r>
              <a:rPr lang="fr-FR" sz="1800" dirty="0"/>
              <a:t>, </a:t>
            </a:r>
            <a:r>
              <a:rPr lang="fr-FR" sz="1800" dirty="0" err="1"/>
              <a:t>etc</a:t>
            </a:r>
            <a:r>
              <a:rPr lang="fr-FR" sz="1800" dirty="0"/>
              <a:t>). </a:t>
            </a:r>
            <a:endParaRPr lang="fr-FR" sz="1800" dirty="0" smtClean="0"/>
          </a:p>
          <a:p>
            <a:r>
              <a:rPr lang="fr-FR" sz="1800" dirty="0" smtClean="0"/>
              <a:t>Et </a:t>
            </a:r>
            <a:r>
              <a:rPr lang="fr-FR" sz="1800" dirty="0"/>
              <a:t>l’on aborde rapidement l’aspect développement </a:t>
            </a:r>
            <a:r>
              <a:rPr lang="fr-FR" sz="1800" dirty="0" smtClean="0"/>
              <a:t>économique indissociable </a:t>
            </a:r>
            <a:r>
              <a:rPr lang="fr-FR" sz="1800" dirty="0"/>
              <a:t>de l’aspect touristique car ces équipements attirent les touristes à vélo </a:t>
            </a:r>
            <a:r>
              <a:rPr lang="fr-FR" sz="1800" dirty="0" smtClean="0"/>
              <a:t>qui, jusqu’à </a:t>
            </a:r>
            <a:r>
              <a:rPr lang="fr-FR" sz="1800" dirty="0"/>
              <a:t>présent, n’envisageaient pas de s’engager dans le département.</a:t>
            </a:r>
          </a:p>
          <a:p>
            <a:r>
              <a:rPr lang="fr-FR" sz="1800" dirty="0"/>
              <a:t>Nous allons rencontrer la semaine prochaine, M. Jérémie Lacroix, vice-président en </a:t>
            </a:r>
          </a:p>
          <a:p>
            <a:r>
              <a:rPr lang="fr-FR" sz="1800" dirty="0"/>
              <a:t>charge de cette thématique afin de faire le point sur le développement futur du </a:t>
            </a:r>
            <a:r>
              <a:rPr lang="fr-FR" sz="1800" dirty="0" smtClean="0"/>
              <a:t>schéma cycliste </a:t>
            </a:r>
            <a:r>
              <a:rPr lang="fr-FR" sz="1800" dirty="0"/>
              <a:t>départemental. </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5" name="Rectangle 4"/>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pic>
        <p:nvPicPr>
          <p:cNvPr id="6" name="Image 5"/>
          <p:cNvPicPr>
            <a:picLocks noChangeAspect="1"/>
          </p:cNvPicPr>
          <p:nvPr/>
        </p:nvPicPr>
        <p:blipFill>
          <a:blip r:embed="rId3"/>
          <a:stretch>
            <a:fillRect/>
          </a:stretch>
        </p:blipFill>
        <p:spPr>
          <a:xfrm>
            <a:off x="5686933" y="2261683"/>
            <a:ext cx="3457067" cy="3218099"/>
          </a:xfrm>
          <a:prstGeom prst="rect">
            <a:avLst/>
          </a:prstGeom>
        </p:spPr>
      </p:pic>
    </p:spTree>
    <p:extLst>
      <p:ext uri="{BB962C8B-B14F-4D97-AF65-F5344CB8AC3E}">
        <p14:creationId xmlns:p14="http://schemas.microsoft.com/office/powerpoint/2010/main" val="1379419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14" y="0"/>
            <a:ext cx="8948571" cy="6858000"/>
          </a:xfrm>
          <a:prstGeom prst="rect">
            <a:avLst/>
          </a:prstGeom>
        </p:spPr>
      </p:pic>
    </p:spTree>
    <p:extLst>
      <p:ext uri="{BB962C8B-B14F-4D97-AF65-F5344CB8AC3E}">
        <p14:creationId xmlns:p14="http://schemas.microsoft.com/office/powerpoint/2010/main" val="296776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753" y="1304178"/>
            <a:ext cx="5018137" cy="4801314"/>
          </a:xfrm>
          <a:prstGeom prst="rect">
            <a:avLst/>
          </a:prstGeom>
        </p:spPr>
        <p:txBody>
          <a:bodyPr wrap="square">
            <a:spAutoFit/>
          </a:bodyPr>
          <a:lstStyle/>
          <a:p>
            <a:r>
              <a:rPr lang="fr-FR" sz="1800" dirty="0"/>
              <a:t>De la même façon, nous avons décidé de répondre favorablement à l’appel à projets du </a:t>
            </a:r>
          </a:p>
          <a:p>
            <a:r>
              <a:rPr lang="fr-FR" sz="1800" dirty="0"/>
              <a:t>Conseil Départemental concernant les boucles locales appelées à rayonner à partir </a:t>
            </a:r>
            <a:r>
              <a:rPr lang="fr-FR" sz="1800" dirty="0" smtClean="0"/>
              <a:t>du jalonnement </a:t>
            </a:r>
            <a:r>
              <a:rPr lang="fr-FR" sz="1800" dirty="0"/>
              <a:t>de la ”Loire à Vélo” de Roanne à </a:t>
            </a:r>
            <a:r>
              <a:rPr lang="fr-FR" sz="1800" dirty="0" err="1"/>
              <a:t>Montrond</a:t>
            </a:r>
            <a:r>
              <a:rPr lang="fr-FR" sz="1800" dirty="0"/>
              <a:t>. Nous avons rencontré le </a:t>
            </a:r>
            <a:r>
              <a:rPr lang="fr-FR" sz="1800" dirty="0" smtClean="0"/>
              <a:t>pôle développement </a:t>
            </a:r>
            <a:r>
              <a:rPr lang="fr-FR" sz="1800" dirty="0"/>
              <a:t>territorial de la CCFE la semaine passée et avons fait des propositions </a:t>
            </a:r>
          </a:p>
          <a:p>
            <a:r>
              <a:rPr lang="fr-FR" sz="1800" dirty="0"/>
              <a:t>issues de nos guides.</a:t>
            </a:r>
          </a:p>
          <a:p>
            <a:r>
              <a:rPr lang="fr-FR" sz="1800" dirty="0"/>
              <a:t>Nous nous associons enfin à la </a:t>
            </a:r>
            <a:r>
              <a:rPr lang="fr-FR" sz="1800" dirty="0" err="1"/>
              <a:t>Vélorution</a:t>
            </a:r>
            <a:r>
              <a:rPr lang="fr-FR" sz="1800" dirty="0"/>
              <a:t> 2018, le 27 mai, afin de promouvoir </a:t>
            </a:r>
            <a:r>
              <a:rPr lang="fr-FR" sz="1800" dirty="0" smtClean="0"/>
              <a:t>la réalisation </a:t>
            </a:r>
            <a:r>
              <a:rPr lang="fr-FR" sz="1800" dirty="0"/>
              <a:t>d’un équipement semblable dans la vallée du </a:t>
            </a:r>
            <a:r>
              <a:rPr lang="fr-FR" sz="1800" dirty="0" err="1"/>
              <a:t>Gier</a:t>
            </a:r>
            <a:r>
              <a:rPr lang="fr-FR" sz="1800" dirty="0"/>
              <a:t> entre St-Etienne et Givors.</a:t>
            </a:r>
          </a:p>
          <a:p>
            <a:r>
              <a:rPr lang="fr-FR" sz="1800" dirty="0"/>
              <a:t>Ce sera la destination d’une de nos balades. </a:t>
            </a:r>
          </a:p>
          <a:p>
            <a:r>
              <a:rPr lang="fr-FR" sz="1800" dirty="0"/>
              <a:t>Voilà pour ce qui est des grands itinéraires mais nous évoquerons d’autres pistes avec M.</a:t>
            </a:r>
          </a:p>
          <a:p>
            <a:r>
              <a:rPr lang="fr-FR" sz="1800" dirty="0"/>
              <a:t>Lacroix. </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973" y="153957"/>
            <a:ext cx="4951609" cy="1000788"/>
          </a:xfrm>
          <a:prstGeom prst="rect">
            <a:avLst/>
          </a:prstGeom>
        </p:spPr>
      </p:pic>
      <p:sp>
        <p:nvSpPr>
          <p:cNvPr id="5" name="Rectangle 4"/>
          <p:cNvSpPr/>
          <p:nvPr/>
        </p:nvSpPr>
        <p:spPr>
          <a:xfrm>
            <a:off x="68835" y="500462"/>
            <a:ext cx="4070345" cy="307777"/>
          </a:xfrm>
          <a:prstGeom prst="rect">
            <a:avLst/>
          </a:prstGeom>
        </p:spPr>
        <p:txBody>
          <a:bodyPr wrap="none">
            <a:spAutoFit/>
          </a:bodyPr>
          <a:lstStyle/>
          <a:p>
            <a:r>
              <a:rPr lang="fr-FR" b="1" dirty="0">
                <a:solidFill>
                  <a:srgbClr val="FF0000"/>
                </a:solidFill>
                <a:latin typeface="Comic Sans MS" panose="030F0702030302020204" pitchFamily="66" charset="0"/>
              </a:rPr>
              <a:t>RAPPORT MORAL 2017 – Perspectives 2018</a:t>
            </a:r>
          </a:p>
        </p:txBody>
      </p:sp>
    </p:spTree>
    <p:extLst>
      <p:ext uri="{BB962C8B-B14F-4D97-AF65-F5344CB8AC3E}">
        <p14:creationId xmlns:p14="http://schemas.microsoft.com/office/powerpoint/2010/main" val="283402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2092</Words>
  <Application>Microsoft Office PowerPoint</Application>
  <PresentationFormat>Affichage à l'écran (4:3)</PresentationFormat>
  <Paragraphs>165</Paragraphs>
  <Slides>32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Comic Sans MS</vt:lpstr>
      <vt:lpstr>Georgia</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dc:creator>
  <cp:lastModifiedBy>Philippe</cp:lastModifiedBy>
  <cp:revision>29</cp:revision>
  <dcterms:modified xsi:type="dcterms:W3CDTF">2018-02-19T20:07:59Z</dcterms:modified>
</cp:coreProperties>
</file>